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5" r:id="rId9"/>
    <p:sldId id="264" r:id="rId10"/>
    <p:sldId id="267" r:id="rId11"/>
    <p:sldId id="266" r:id="rId12"/>
    <p:sldId id="270" r:id="rId13"/>
    <p:sldId id="269" r:id="rId14"/>
    <p:sldId id="272" r:id="rId15"/>
    <p:sldId id="271" r:id="rId16"/>
    <p:sldId id="274" r:id="rId17"/>
    <p:sldId id="273" r:id="rId18"/>
    <p:sldId id="275" r:id="rId19"/>
    <p:sldId id="268" r:id="rId20"/>
    <p:sldId id="277" r:id="rId21"/>
    <p:sldId id="276" r:id="rId22"/>
    <p:sldId id="278" r:id="rId23"/>
    <p:sldId id="283" r:id="rId24"/>
    <p:sldId id="282" r:id="rId25"/>
    <p:sldId id="281" r:id="rId26"/>
    <p:sldId id="280" r:id="rId27"/>
    <p:sldId id="287" r:id="rId28"/>
    <p:sldId id="286" r:id="rId29"/>
    <p:sldId id="285" r:id="rId30"/>
    <p:sldId id="290" r:id="rId31"/>
    <p:sldId id="289" r:id="rId32"/>
    <p:sldId id="288" r:id="rId33"/>
    <p:sldId id="293" r:id="rId34"/>
    <p:sldId id="291" r:id="rId35"/>
    <p:sldId id="284" r:id="rId36"/>
    <p:sldId id="296" r:id="rId37"/>
    <p:sldId id="295" r:id="rId38"/>
    <p:sldId id="294" r:id="rId39"/>
    <p:sldId id="299" r:id="rId40"/>
    <p:sldId id="298" r:id="rId41"/>
    <p:sldId id="297" r:id="rId42"/>
    <p:sldId id="308" r:id="rId43"/>
    <p:sldId id="307" r:id="rId44"/>
    <p:sldId id="306" r:id="rId45"/>
    <p:sldId id="311" r:id="rId46"/>
    <p:sldId id="310" r:id="rId47"/>
    <p:sldId id="309" r:id="rId48"/>
    <p:sldId id="305" r:id="rId49"/>
    <p:sldId id="304" r:id="rId50"/>
    <p:sldId id="303" r:id="rId51"/>
    <p:sldId id="302" r:id="rId52"/>
    <p:sldId id="301" r:id="rId53"/>
    <p:sldId id="320" r:id="rId54"/>
    <p:sldId id="319" r:id="rId55"/>
    <p:sldId id="318" r:id="rId56"/>
    <p:sldId id="317" r:id="rId57"/>
    <p:sldId id="316" r:id="rId58"/>
    <p:sldId id="324" r:id="rId59"/>
    <p:sldId id="323" r:id="rId60"/>
    <p:sldId id="322" r:id="rId61"/>
    <p:sldId id="321" r:id="rId62"/>
    <p:sldId id="315" r:id="rId63"/>
    <p:sldId id="314" r:id="rId64"/>
    <p:sldId id="313" r:id="rId65"/>
    <p:sldId id="312" r:id="rId66"/>
    <p:sldId id="329" r:id="rId67"/>
    <p:sldId id="328" r:id="rId68"/>
    <p:sldId id="327" r:id="rId69"/>
    <p:sldId id="325" r:id="rId70"/>
    <p:sldId id="326" r:id="rId71"/>
    <p:sldId id="300" r:id="rId72"/>
    <p:sldId id="336" r:id="rId73"/>
    <p:sldId id="335" r:id="rId74"/>
    <p:sldId id="334" r:id="rId75"/>
    <p:sldId id="333" r:id="rId76"/>
    <p:sldId id="332" r:id="rId77"/>
    <p:sldId id="331" r:id="rId78"/>
    <p:sldId id="330" r:id="rId79"/>
    <p:sldId id="343" r:id="rId80"/>
    <p:sldId id="342" r:id="rId81"/>
    <p:sldId id="341" r:id="rId82"/>
    <p:sldId id="340" r:id="rId83"/>
    <p:sldId id="339" r:id="rId84"/>
    <p:sldId id="345" r:id="rId85"/>
    <p:sldId id="344" r:id="rId86"/>
    <p:sldId id="338" r:id="rId87"/>
    <p:sldId id="337" r:id="rId88"/>
    <p:sldId id="350" r:id="rId89"/>
    <p:sldId id="349" r:id="rId90"/>
    <p:sldId id="352" r:id="rId91"/>
    <p:sldId id="351" r:id="rId92"/>
    <p:sldId id="348" r:id="rId93"/>
    <p:sldId id="347" r:id="rId94"/>
    <p:sldId id="346" r:id="rId95"/>
    <p:sldId id="354" r:id="rId96"/>
    <p:sldId id="353" r:id="rId97"/>
    <p:sldId id="35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37" d="100"/>
          <a:sy n="37" d="100"/>
        </p:scale>
        <p:origin x="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4:44:07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668 125 24575,'-2'-3'0,"1"-1"0,0 1 0,-1 0 0,1 0 0,-1 0 0,0 0 0,0 0 0,0 0 0,-1 1 0,1-1 0,0 1 0,-6-5 0,-3-3 0,4 3 0,-1 0 0,0 0 0,0 1 0,-1 0 0,0 1 0,0 0 0,0 0 0,-1 1 0,0 0 0,0 1 0,0 0 0,0 0 0,0 1 0,-16-1 0,14 2 0,1 0 0,0 1 0,-1 0 0,1 1 0,0 0 0,-1 1 0,1 0 0,0 1 0,0 0 0,1 1 0,-1 0 0,1 0 0,-13 8 0,0 3 0,-14 9 0,-42 37 0,68-51 0,0 1 0,0 0 0,1 1 0,1 0 0,0 0 0,0 1 0,-8 19 0,3-4 0,2 0 0,1 0 0,1 1 0,1 1 0,2-1 0,1 1 0,1 0 0,-1 45 0,6-48 0,1-1 0,1 1 0,1-1 0,2 0 0,9 32 0,-11-47 0,1-1 0,0 1 0,0-1 0,2 1 0,-1-1 0,1-1 0,0 1 0,1-1 0,0 0 0,1-1 0,0 0 0,0 0 0,1 0 0,16 10 0,-11-8 0,0 0 0,20 19 0,-26-20 0,1-1 0,0 0 0,1-1 0,0 0 0,0 0 0,1-1 0,17 7 0,4-1 0,1-1 0,0-2 0,1-2 0,0-1 0,58 3 0,-20-8 0,209-5 0,-271 3 0,0 0 0,0-1 0,0 0 0,-1 0 0,1-1 0,0 0 0,-1-1 0,0 0 0,0 0 0,0-1 0,-1 0 0,1-1 0,-1 0 0,0 0 0,-1-1 0,0 0 0,7-8 0,23-25 0,-30 35 0,-1-1 0,0 0 0,0-1 0,-1 1 0,0-1 0,0 0 0,-1 0 0,1-1 0,-1 1 0,-1-1 0,0 0 0,0 0 0,3-16 0,-2-20 0,-1 1 0,-6-66 0,0 34 0,3 56 0,-1 1 0,-1-1 0,-1 0 0,0 1 0,-2 0 0,0 0 0,-1 0 0,-1 1 0,0-1 0,-1 2 0,-1-1 0,-1 1 0,0 1 0,-21-24 0,3 8 0,13 14 0,0 0 0,-1 1 0,0 0 0,-1 2 0,-1 0 0,0 1 0,-1 0 0,-32-15 0,-20-6 0,58 27 0,0 0 0,0 0 0,-1 1 0,0 1 0,0 1 0,-26-6 0,5 7-1365,3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856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68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58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699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77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19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32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6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894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77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7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29111-A090-440A-9493-142B85513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13400" cy="1978346"/>
          </a:xfrm>
        </p:spPr>
        <p:txBody>
          <a:bodyPr>
            <a:normAutofit/>
          </a:bodyPr>
          <a:lstStyle/>
          <a:p>
            <a:r>
              <a:rPr lang="en-US" dirty="0" err="1"/>
              <a:t>Etherium</a:t>
            </a:r>
            <a:r>
              <a:rPr lang="en-US" dirty="0"/>
              <a:t> Blockchain Developer Guide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39FA0-E704-4014-91EA-7A8E9D00F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5313400" cy="2418188"/>
          </a:xfrm>
        </p:spPr>
        <p:txBody>
          <a:bodyPr>
            <a:normAutofit/>
          </a:bodyPr>
          <a:lstStyle/>
          <a:p>
            <a:r>
              <a:rPr lang="en-US" dirty="0"/>
              <a:t>Nama :Tegar Pandji </a:t>
            </a:r>
            <a:r>
              <a:rPr lang="en-US" dirty="0" err="1"/>
              <a:t>Asmoro</a:t>
            </a:r>
            <a:r>
              <a:rPr lang="en-US" dirty="0"/>
              <a:t> </a:t>
            </a:r>
          </a:p>
          <a:p>
            <a:r>
              <a:rPr lang="en-ID" dirty="0" err="1"/>
              <a:t>Nim</a:t>
            </a:r>
            <a:r>
              <a:rPr lang="en-ID" dirty="0"/>
              <a:t> : 1103194006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Red and pink paper stripes in a wave shape">
            <a:extLst>
              <a:ext uri="{FF2B5EF4-FFF2-40B4-BE49-F238E27FC236}">
                <a16:creationId xmlns:a16="http://schemas.microsoft.com/office/drawing/2014/main" id="{7E72058A-AD44-B164-E476-F7C0C8FCA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r="21323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8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270" y="1103045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15.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mentransfer</a:t>
            </a:r>
            <a:r>
              <a:rPr lang="en-US" dirty="0"/>
              <a:t> faucet eth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send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 err="1"/>
              <a:t>Dibawah</a:t>
            </a:r>
            <a:r>
              <a:rPr lang="en-US" dirty="0"/>
              <a:t> send to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link account wallet yang </a:t>
            </a:r>
            <a:r>
              <a:rPr lang="en-US" dirty="0" err="1"/>
              <a:t>mau</a:t>
            </a:r>
            <a:r>
              <a:rPr lang="en-US" dirty="0"/>
              <a:t> di transfer dan </a:t>
            </a:r>
            <a:r>
              <a:rPr lang="en-US" dirty="0" err="1"/>
              <a:t>untuk</a:t>
            </a:r>
            <a:r>
              <a:rPr lang="en-US" dirty="0"/>
              <a:t> “transfer between “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di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</a:p>
          <a:p>
            <a:r>
              <a:rPr lang="en-US" dirty="0"/>
              <a:t>16. Jika </a:t>
            </a:r>
            <a:r>
              <a:rPr lang="en-US" dirty="0" err="1"/>
              <a:t>berhasil</a:t>
            </a:r>
            <a:r>
              <a:rPr lang="en-US" dirty="0"/>
              <a:t> transfer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web </a:t>
            </a:r>
            <a:r>
              <a:rPr lang="en-US" dirty="0" err="1"/>
              <a:t>etherscan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1977AF5-6266-4C51-B040-7F35F56E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4" y="178739"/>
            <a:ext cx="2895472" cy="3798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D4559-32FA-4D65-B110-1E29B796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33" y="178739"/>
            <a:ext cx="2932140" cy="374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BB66-D800-4939-82BB-C928EE93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79" y="4260370"/>
            <a:ext cx="342947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534" y="104287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Remix</a:t>
            </a:r>
          </a:p>
          <a:p>
            <a:r>
              <a:rPr lang="en-US" dirty="0"/>
              <a:t>Remix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ngooding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smart contract pada blockchain. Remix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srsitektur</a:t>
            </a:r>
            <a:r>
              <a:rPr lang="en-US" dirty="0"/>
              <a:t> pluggable pada di menu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(logo) 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: </a:t>
            </a:r>
            <a:r>
              <a:rPr lang="en-US" dirty="0" err="1"/>
              <a:t>kompilator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plugin ,blockchain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plugin, </a:t>
            </a:r>
            <a:r>
              <a:rPr lang="en-US" dirty="0" err="1"/>
              <a:t>lalu</a:t>
            </a:r>
            <a:r>
              <a:rPr lang="en-US" dirty="0"/>
              <a:t> debugging </a:t>
            </a:r>
            <a:r>
              <a:rPr lang="en-US" dirty="0" err="1"/>
              <a:t>adalah</a:t>
            </a:r>
            <a:r>
              <a:rPr lang="en-US" dirty="0"/>
              <a:t> plugin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smart contract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9AC13F-CBF0-4DE7-8D6D-1775673C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7" y="997761"/>
            <a:ext cx="6282557" cy="46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Menu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solidity compiler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setting </a:t>
            </a:r>
            <a:r>
              <a:rPr lang="en-US" dirty="0" err="1"/>
              <a:t>versi</a:t>
            </a:r>
            <a:r>
              <a:rPr lang="en-US" dirty="0"/>
              <a:t> compiler solidity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(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di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soliditynya</a:t>
            </a:r>
            <a:r>
              <a:rPr lang="en-US" dirty="0"/>
              <a:t> dan di menu solidity </a:t>
            </a:r>
            <a:r>
              <a:rPr lang="en-US" dirty="0" err="1"/>
              <a:t>compilernya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377814-1963-40E2-862D-0E202B6D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95" y="366285"/>
            <a:ext cx="2991267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10672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solidity </a:t>
            </a:r>
            <a:r>
              <a:rPr lang="en-US" dirty="0" err="1"/>
              <a:t>nya</a:t>
            </a:r>
            <a:r>
              <a:rPr lang="en-US" dirty="0"/>
              <a:t> :</a:t>
            </a:r>
          </a:p>
          <a:p>
            <a:pPr marL="457200" indent="-457200">
              <a:buAutoNum type="arabicPeriod"/>
            </a:pPr>
            <a:r>
              <a:rPr lang="en-ID" dirty="0" err="1"/>
              <a:t>Klik</a:t>
            </a:r>
            <a:r>
              <a:rPr lang="en-ID" dirty="0"/>
              <a:t> icon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file (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akhiran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“.sol”)</a:t>
            </a:r>
          </a:p>
          <a:p>
            <a:pPr marL="457200" indent="-457200">
              <a:buAutoNum type="arabicPeriod"/>
            </a:pP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9BD96D-7991-40C0-8E6F-9743D4BC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8" y="574788"/>
            <a:ext cx="3381847" cy="2219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82CD0D-D280-4006-BA90-3870C2354E9D}"/>
                  </a:ext>
                </a:extLst>
              </p14:cNvPr>
              <p14:cNvContentPartPr/>
              <p14:nvPr/>
            </p14:nvContentPartPr>
            <p14:xfrm>
              <a:off x="884908" y="1164600"/>
              <a:ext cx="425520" cy="38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82CD0D-D280-4006-BA90-3870C2354E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68" y="1155960"/>
                <a:ext cx="443160" cy="4014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C2B7EA3-AA6F-4079-B6A4-3CFF0CD64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3" y="2949116"/>
            <a:ext cx="7169468" cy="37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43" y="1138282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solidity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buka</a:t>
            </a:r>
            <a:r>
              <a:rPr lang="en-US" dirty="0"/>
              <a:t> menu solidity compiler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error,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icon menu compiler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bertanda</a:t>
            </a:r>
            <a:r>
              <a:rPr lang="en-US" dirty="0"/>
              <a:t> </a:t>
            </a:r>
            <a:r>
              <a:rPr lang="en-US" dirty="0" err="1"/>
              <a:t>ceklis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error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seru</a:t>
            </a:r>
            <a:r>
              <a:rPr lang="en-US" dirty="0"/>
              <a:t> dan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salah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32468B-B4B2-419F-9434-055EE088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4"/>
          <a:stretch/>
        </p:blipFill>
        <p:spPr>
          <a:xfrm>
            <a:off x="320476" y="392693"/>
            <a:ext cx="6276367" cy="328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998D3-8479-4C19-B3D2-5602BAA8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70" y="3746052"/>
            <a:ext cx="2893123" cy="3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532" y="110672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buka</a:t>
            </a:r>
            <a:r>
              <a:rPr lang="en-US" dirty="0"/>
              <a:t> menu deploy </a:t>
            </a:r>
            <a:r>
              <a:rPr lang="en-US" dirty="0" err="1"/>
              <a:t>dimana</a:t>
            </a:r>
            <a:r>
              <a:rPr lang="en-US" dirty="0"/>
              <a:t> deploy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running pada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, nah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environment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London </a:t>
            </a:r>
            <a:r>
              <a:rPr lang="en-US" dirty="0" err="1"/>
              <a:t>atau</a:t>
            </a:r>
            <a:r>
              <a:rPr lang="en-US" dirty="0"/>
              <a:t> berlin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wallet yang </a:t>
            </a:r>
            <a:r>
              <a:rPr lang="en-US" dirty="0" err="1"/>
              <a:t>tersedia</a:t>
            </a:r>
            <a:r>
              <a:rPr lang="en-US" dirty="0"/>
              <a:t> di remix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sedangkan</a:t>
            </a:r>
            <a:r>
              <a:rPr lang="en-US" dirty="0"/>
              <a:t> injected web3 dan web3 provider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CF37CCC-1D91-4D15-A20C-5FB20BC5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" y="776109"/>
            <a:ext cx="7092440" cy="4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account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wallet-wallet </a:t>
            </a:r>
            <a:r>
              <a:rPr lang="en-US" dirty="0" err="1"/>
              <a:t>kita</a:t>
            </a:r>
            <a:r>
              <a:rPr lang="en-US" dirty="0"/>
              <a:t>(link wallet )</a:t>
            </a:r>
          </a:p>
          <a:p>
            <a:pPr marL="342900" indent="-342900">
              <a:buFontTx/>
              <a:buChar char="-"/>
            </a:pPr>
            <a:r>
              <a:rPr lang="en-US" dirty="0"/>
              <a:t>Gas limit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koin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ada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dibawah</a:t>
            </a:r>
            <a:r>
              <a:rPr lang="en-US" dirty="0"/>
              <a:t> contract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di deploy yang mana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DC8-E4ED-46AA-BB50-7E4F388F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943673"/>
            <a:ext cx="277216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8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232" y="104287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Kita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environment injected web3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eth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confirm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414F38-3E3E-4189-94B7-14008203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69"/>
            <a:ext cx="7809698" cy="51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  <a:p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pas </a:t>
            </a:r>
            <a:r>
              <a:rPr lang="en-US" dirty="0" err="1"/>
              <a:t>mau</a:t>
            </a:r>
            <a:r>
              <a:rPr lang="en-US" dirty="0"/>
              <a:t> faucet di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goerli</a:t>
            </a:r>
            <a:r>
              <a:rPr lang="en-US" dirty="0"/>
              <a:t> test network </a:t>
            </a:r>
            <a:r>
              <a:rPr lang="en-US" dirty="0" err="1"/>
              <a:t>itu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E7B0FC-8529-4667-B4C2-60D6D7E0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074758"/>
            <a:ext cx="549669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0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7C46E3-D3CA-48AE-9BF7-3F0A195BC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926" y="704369"/>
            <a:ext cx="11320623" cy="1851407"/>
          </a:xfrm>
        </p:spPr>
        <p:txBody>
          <a:bodyPr anchor="t">
            <a:normAutofit/>
          </a:bodyPr>
          <a:lstStyle/>
          <a:p>
            <a:r>
              <a:rPr lang="en-US" dirty="0"/>
              <a:t>- Lalu pada remix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endParaRPr lang="en-ID" dirty="0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1DB24E-B960-43DE-9F9B-BF27A0624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18452" y="3116727"/>
            <a:ext cx="11143323" cy="286940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5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21824B-9961-4EBF-8F3B-F17FC3D9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537924"/>
            <a:ext cx="5598213" cy="2938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Metamask</a:t>
            </a:r>
            <a:r>
              <a:rPr lang="en-US" dirty="0"/>
              <a:t> dan install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di chrome</a:t>
            </a:r>
          </a:p>
          <a:p>
            <a:pPr marL="457200" indent="-457200">
              <a:buAutoNum type="arabicPeriod"/>
            </a:pPr>
            <a:r>
              <a:rPr lang="en-US" dirty="0"/>
              <a:t>Lalu login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(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password dan phrase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1A8CD7D-89E0-483A-B32D-8FE9C518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55" y="3548554"/>
            <a:ext cx="4540547" cy="32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5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Pada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mystring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tulisan 0:string:hello world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DDC94C-7C5C-4208-831E-55EFC5DF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7" y="1356614"/>
            <a:ext cx="272453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/>
              <a:t>- Untuk memakai wallet dari remix nya langsung deploy maka akan menghasilkan sama kaya kita melakukan transaksi </a:t>
            </a:r>
            <a:r>
              <a:rPr lang="en-US" dirty="0"/>
              <a:t>pada </a:t>
            </a:r>
            <a:r>
              <a:rPr lang="en-US"/>
              <a:t>wallet metamask kita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59A0ABD-2654-4AB9-9ACA-BCC68E41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7" y="2812699"/>
            <a:ext cx="7601317" cy="37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938" y="109854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Web3 Provider </a:t>
            </a:r>
          </a:p>
          <a:p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browser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basis data </a:t>
            </a:r>
            <a:r>
              <a:rPr lang="en-ID" dirty="0" err="1"/>
              <a:t>atau</a:t>
            </a:r>
            <a:r>
              <a:rPr lang="en-ID" dirty="0"/>
              <a:t> API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antarmuka</a:t>
            </a:r>
            <a:r>
              <a:rPr lang="en-ID" dirty="0"/>
              <a:t> RESTful </a:t>
            </a:r>
            <a:r>
              <a:rPr lang="en-ID" dirty="0" err="1"/>
              <a:t>atau</a:t>
            </a:r>
            <a:r>
              <a:rPr lang="en-ID" dirty="0"/>
              <a:t> WebSocket.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A269FA8-5E85-4C08-9670-F7EE1A39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6" y="901756"/>
            <a:ext cx="7502042" cy="47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0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661" y="96488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download dan install ganache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quick start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9E20B0-F610-4873-8926-77B54087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7" y="138209"/>
            <a:ext cx="6701020" cy="3279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C9338-A76F-4261-91F9-DA87C6E0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84" y="3343902"/>
            <a:ext cx="5368209" cy="32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509" y="1009176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copy </a:t>
            </a:r>
            <a:r>
              <a:rPr lang="en-US" dirty="0" err="1"/>
              <a:t>rpc</a:t>
            </a:r>
            <a:r>
              <a:rPr lang="en-US" dirty="0"/>
              <a:t> server </a:t>
            </a:r>
            <a:r>
              <a:rPr lang="en-US" dirty="0" err="1"/>
              <a:t>nya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DDF672-C6B9-4826-AD4F-931A103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50" y="266648"/>
            <a:ext cx="5795171" cy="352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ED72F-5024-41F3-965F-F95A7053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201" y="2146009"/>
            <a:ext cx="338184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remix dan </a:t>
            </a:r>
            <a:r>
              <a:rPr lang="en-US" dirty="0" err="1"/>
              <a:t>ubah</a:t>
            </a:r>
            <a:r>
              <a:rPr lang="en-US" dirty="0"/>
              <a:t> environment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web3 provider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nah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web3 provider endpoint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rpc</a:t>
            </a:r>
            <a:r>
              <a:rPr lang="en-US" dirty="0"/>
              <a:t> server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5D6877-A93C-45EB-B474-BEC9A422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65" y="776109"/>
            <a:ext cx="2267266" cy="1133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D8DC-8E3E-4A06-89E5-4007E073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44" y="2106843"/>
            <a:ext cx="4658375" cy="4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9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wallet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wallet </a:t>
            </a:r>
            <a:r>
              <a:rPr lang="en-US" dirty="0" err="1"/>
              <a:t>dari</a:t>
            </a:r>
            <a:r>
              <a:rPr lang="en-US" dirty="0"/>
              <a:t> remix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D3A4D4-A7F1-4C04-BD4C-11F070E0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7" y="1096451"/>
            <a:ext cx="3982006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9BFB270-A887-4B62-B243-50F9250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2BDB8-160A-4886-AF5F-411BF72D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48" b="-2"/>
          <a:stretch/>
        </p:blipFill>
        <p:spPr>
          <a:xfrm>
            <a:off x="353896" y="990724"/>
            <a:ext cx="5512288" cy="29809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ID" b="0" i="0" u="none" strike="noStrike" baseline="0" dirty="0">
                <a:latin typeface="Roboto" panose="02000000000000000000" pitchFamily="2" charset="0"/>
              </a:rPr>
              <a:t>Understanding (Unsigned) Integers</a:t>
            </a:r>
          </a:p>
          <a:p>
            <a:r>
              <a:rPr lang="en-ID" dirty="0">
                <a:latin typeface="Roboto" panose="02000000000000000000" pitchFamily="2" charset="0"/>
              </a:rPr>
              <a:t>Dimana </a:t>
            </a:r>
            <a:r>
              <a:rPr lang="en-ID" dirty="0" err="1">
                <a:latin typeface="Roboto" panose="02000000000000000000" pitchFamily="2" charset="0"/>
              </a:rPr>
              <a:t>kita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membuat</a:t>
            </a:r>
            <a:r>
              <a:rPr lang="en-ID" dirty="0">
                <a:latin typeface="Roboto" panose="02000000000000000000" pitchFamily="2" charset="0"/>
              </a:rPr>
              <a:t> file </a:t>
            </a:r>
            <a:r>
              <a:rPr lang="en-ID" dirty="0" err="1">
                <a:latin typeface="Roboto" panose="02000000000000000000" pitchFamily="2" charset="0"/>
              </a:rPr>
              <a:t>baru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lagi</a:t>
            </a:r>
            <a:r>
              <a:rPr lang="en-ID" dirty="0">
                <a:latin typeface="Roboto" panose="02000000000000000000" pitchFamily="2" charset="0"/>
              </a:rPr>
              <a:t> di remix </a:t>
            </a:r>
            <a:r>
              <a:rPr lang="en-ID" dirty="0" err="1">
                <a:latin typeface="Roboto" panose="02000000000000000000" pitchFamily="2" charset="0"/>
              </a:rPr>
              <a:t>dengan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isi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coodingan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seperti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ini</a:t>
            </a:r>
            <a:r>
              <a:rPr lang="en-ID" dirty="0">
                <a:latin typeface="Roboto" panose="02000000000000000000" pitchFamily="2" charset="0"/>
              </a:rPr>
              <a:t> </a:t>
            </a:r>
          </a:p>
          <a:p>
            <a:r>
              <a:rPr lang="en-ID" dirty="0">
                <a:latin typeface="Roboto" panose="02000000000000000000" pitchFamily="2" charset="0"/>
              </a:rPr>
              <a:t>Dimana Ada </a:t>
            </a:r>
            <a:r>
              <a:rPr lang="en-ID" dirty="0" err="1">
                <a:latin typeface="Roboto" panose="02000000000000000000" pitchFamily="2" charset="0"/>
              </a:rPr>
              <a:t>dua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hal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penting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untuk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dilihat</a:t>
            </a:r>
            <a:r>
              <a:rPr lang="en-ID" dirty="0">
                <a:latin typeface="Roboto" panose="02000000000000000000" pitchFamily="2" charset="0"/>
              </a:rPr>
              <a:t> di </a:t>
            </a:r>
            <a:r>
              <a:rPr lang="en-ID" dirty="0" err="1">
                <a:latin typeface="Roboto" panose="02000000000000000000" pitchFamily="2" charset="0"/>
              </a:rPr>
              <a:t>sini</a:t>
            </a:r>
            <a:r>
              <a:rPr lang="en-ID" dirty="0">
                <a:latin typeface="Roboto" panose="02000000000000000000" pitchFamily="2" charset="0"/>
              </a:rPr>
              <a:t>:</a:t>
            </a:r>
          </a:p>
          <a:p>
            <a:r>
              <a:rPr lang="en-ID" dirty="0" err="1">
                <a:latin typeface="Roboto" panose="02000000000000000000" pitchFamily="2" charset="0"/>
              </a:rPr>
              <a:t>Variabel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tidak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diinisialisasi</a:t>
            </a:r>
            <a:r>
              <a:rPr lang="en-ID" dirty="0">
                <a:latin typeface="Roboto" panose="02000000000000000000" pitchFamily="2" charset="0"/>
              </a:rPr>
              <a:t>, </a:t>
            </a:r>
            <a:r>
              <a:rPr lang="en-ID" dirty="0" err="1">
                <a:latin typeface="Roboto" panose="02000000000000000000" pitchFamily="2" charset="0"/>
              </a:rPr>
              <a:t>tetapi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seperti</a:t>
            </a:r>
            <a:r>
              <a:rPr lang="en-ID" dirty="0">
                <a:latin typeface="Roboto" panose="02000000000000000000" pitchFamily="2" charset="0"/>
              </a:rPr>
              <a:t> yang </a:t>
            </a:r>
            <a:r>
              <a:rPr lang="en-ID" dirty="0" err="1">
                <a:latin typeface="Roboto" panose="02000000000000000000" pitchFamily="2" charset="0"/>
              </a:rPr>
              <a:t>akan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kita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lihat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sebentar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lagi</a:t>
            </a:r>
            <a:r>
              <a:rPr lang="en-ID" dirty="0">
                <a:latin typeface="Roboto" panose="02000000000000000000" pitchFamily="2" charset="0"/>
              </a:rPr>
              <a:t>, </a:t>
            </a:r>
            <a:r>
              <a:rPr lang="en-ID" dirty="0" err="1">
                <a:latin typeface="Roboto" panose="02000000000000000000" pitchFamily="2" charset="0"/>
              </a:rPr>
              <a:t>masih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memiliki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nilai</a:t>
            </a:r>
            <a:r>
              <a:rPr lang="en-ID" dirty="0">
                <a:latin typeface="Roboto" panose="02000000000000000000" pitchFamily="2" charset="0"/>
              </a:rPr>
              <a:t> default</a:t>
            </a:r>
          </a:p>
          <a:p>
            <a:r>
              <a:rPr lang="en-ID" dirty="0" err="1">
                <a:latin typeface="Roboto" panose="02000000000000000000" pitchFamily="2" charset="0"/>
              </a:rPr>
              <a:t>Variabel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publik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secara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otomatis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membuat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fungsi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pengambil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dalam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soliditas</a:t>
            </a:r>
            <a:r>
              <a:rPr lang="en-ID" dirty="0">
                <a:latin typeface="Roboto" panose="02000000000000000000" pitchFamily="2" charset="0"/>
              </a:rPr>
              <a:t>.</a:t>
            </a:r>
            <a:endParaRPr lang="en-ID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915833"/>
            <a:ext cx="2438970" cy="942167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B108AF4-088E-4064-B983-46D04AE2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771377" y="5278254"/>
            <a:ext cx="623078" cy="1834221"/>
            <a:chOff x="10948005" y="3272152"/>
            <a:chExt cx="623078" cy="183422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0072F45-87A5-41AF-8A5F-AA1169606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9543D5C-6314-4A56-96D8-66138F7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3B17B08-2B11-4A2F-9E2C-DE23C7250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8962" y="5013367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1C07DBD2-276A-4A72-BF25-6FB2FCD0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C354B108-DB71-4484-8743-68C8D503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574" y="4484929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C50B8508-ED23-4F52-B6D0-18C4EFC54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C296D5-FE18-49F2-BECF-3BBFD7834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98165" y="4772395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75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</a:p>
          <a:p>
            <a:r>
              <a:rPr lang="en-US" dirty="0"/>
              <a:t>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mengamati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sini</a:t>
            </a:r>
            <a:r>
              <a:rPr lang="en-US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melihatnya</a:t>
            </a:r>
            <a:r>
              <a:rPr lang="en-US" dirty="0"/>
              <a:t> pada di </a:t>
            </a:r>
            <a:r>
              <a:rPr lang="en-US" dirty="0" err="1"/>
              <a:t>konsol</a:t>
            </a:r>
            <a:r>
              <a:rPr lang="en-US" dirty="0"/>
              <a:t> remix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Smart contract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 plugin “deploy dan run </a:t>
            </a:r>
            <a:r>
              <a:rPr lang="en-US" dirty="0" err="1"/>
              <a:t>transaksi</a:t>
            </a:r>
            <a:r>
              <a:rPr lang="en-US" dirty="0"/>
              <a:t>”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membatalkan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6A1BC6-D2A0-4CB2-ADFA-2A4CFB69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" y="1114691"/>
            <a:ext cx="6204338" cy="27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2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778" y="1114691"/>
            <a:ext cx="9711496" cy="2822163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sukses</a:t>
            </a:r>
            <a:r>
              <a:rPr lang="en-US" dirty="0"/>
              <a:t> di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E7AA15F-B8AE-445B-9BF5-595F980A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8" y="4219944"/>
            <a:ext cx="10192627" cy="22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2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3. Jika </a:t>
            </a:r>
            <a:r>
              <a:rPr lang="en-US" dirty="0" err="1"/>
              <a:t>sudah</a:t>
            </a:r>
            <a:r>
              <a:rPr lang="en-US" dirty="0"/>
              <a:t> login </a:t>
            </a:r>
            <a:r>
              <a:rPr lang="en-US" dirty="0" err="1"/>
              <a:t>atau</a:t>
            </a:r>
            <a:r>
              <a:rPr lang="en-US" dirty="0"/>
              <a:t> daftar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/>
              <a:t>4.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–advance- </a:t>
            </a:r>
            <a:r>
              <a:rPr lang="en-US" dirty="0" err="1"/>
              <a:t>cari</a:t>
            </a:r>
            <a:r>
              <a:rPr lang="en-US" dirty="0"/>
              <a:t> show test network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7A0F57-487C-446D-ADBB-E736E2CD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" y="247349"/>
            <a:ext cx="2390715" cy="407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EAFE5-5D6F-4C6D-A31E-D87BA8E9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62" y="247350"/>
            <a:ext cx="2699337" cy="40779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323E7-8756-4D56-90D5-06C243642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153" y="3150528"/>
            <a:ext cx="2352727" cy="32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9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smart </a:t>
            </a:r>
            <a:r>
              <a:rPr lang="en-US" dirty="0" err="1"/>
              <a:t>contrac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remix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public </a:t>
            </a:r>
            <a:r>
              <a:rPr lang="en-US" dirty="0" err="1"/>
              <a:t>tersebut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459FFB-B44C-46D1-8684-40CFF921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4" y="1881385"/>
            <a:ext cx="261974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Write a setter function </a:t>
            </a:r>
          </a:p>
          <a:p>
            <a:pPr marL="342900" indent="-342900">
              <a:buFontTx/>
              <a:buChar char="-"/>
            </a:pPr>
            <a:r>
              <a:rPr lang="en-US" dirty="0"/>
              <a:t>Pada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lama(</a:t>
            </a:r>
            <a:r>
              <a:rPr lang="en-US" dirty="0" err="1"/>
              <a:t>atas</a:t>
            </a:r>
            <a:r>
              <a:rPr lang="en-US" dirty="0"/>
              <a:t>) dan </a:t>
            </a:r>
            <a:r>
              <a:rPr lang="en-US" dirty="0" err="1"/>
              <a:t>baru</a:t>
            </a:r>
            <a:r>
              <a:rPr lang="en-US" dirty="0"/>
              <a:t>(</a:t>
            </a:r>
            <a:r>
              <a:rPr lang="en-US" dirty="0" err="1"/>
              <a:t>bawah</a:t>
            </a:r>
            <a:r>
              <a:rPr lang="en-US" dirty="0"/>
              <a:t>)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mehilangkan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lama dan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C98C438-130F-4BC5-AAED-4438790D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" y="1258871"/>
            <a:ext cx="6128248" cy="1743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FDCB8-EDB0-42EC-96FD-B0098C3D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48" y="3402161"/>
            <a:ext cx="278168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Pada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“set 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output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0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myUnit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“5”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set </a:t>
            </a:r>
            <a:r>
              <a:rPr lang="en-US" dirty="0" err="1"/>
              <a:t>myUnit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FA870DD-5841-4A4F-8196-DC6D8223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7" y="1114691"/>
            <a:ext cx="2724530" cy="234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875BD-4726-4585-93C4-962C4D4E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27" y="3780885"/>
            <a:ext cx="269595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3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E5C1E8-3CBD-442D-826D-E6785236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21" y="2547897"/>
            <a:ext cx="925959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panggilan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33AAE4-C881-4237-AD38-ECEE901F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533260"/>
            <a:ext cx="2591162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447F0-C39B-4DD8-89B5-5232ED5B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31" y="3805903"/>
            <a:ext cx="674464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94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82" y="1114691"/>
            <a:ext cx="9724592" cy="5144455"/>
          </a:xfrm>
        </p:spPr>
        <p:txBody>
          <a:bodyPr>
            <a:normAutofit lnSpcReduction="10000"/>
          </a:bodyPr>
          <a:lstStyle/>
          <a:p>
            <a:pPr algn="l"/>
            <a:r>
              <a:rPr lang="en-ID" sz="1800" b="0" i="1" u="none" strike="noStrike" baseline="0" dirty="0">
                <a:latin typeface="DejaVuSerif"/>
              </a:rPr>
              <a:t>Transaction vs Call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A transaction is necessary, if a value in a Smart Contract needs to be updated (writing to state). A call is done, if a value is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read. Transactions cost Ether (gas), need to be mined and therefore take a while until the value is reflected, which you will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see later. Calls are virtually free and instant.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Great! Now you know the basic workflow, how to deploy and how to update your code during development. But working only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with Integers is a bit boring. Let's level up a bit and learn some more types before doing our first project.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Please note: In the next sections I will silently assume you are deploying a version of a Smart Contract and delete the old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instance, whenever we do some changes. I recommend repeating this a few times so you don't forget it.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07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03" y="1117605"/>
            <a:ext cx="4159233" cy="5144455"/>
          </a:xfrm>
        </p:spPr>
        <p:txBody>
          <a:bodyPr>
            <a:normAutofit/>
          </a:bodyPr>
          <a:lstStyle/>
          <a:p>
            <a:r>
              <a:rPr lang="en-ID" sz="1800" b="0" i="0" u="none" strike="noStrike" baseline="0" dirty="0">
                <a:latin typeface="Roboto" panose="02000000000000000000" pitchFamily="2" charset="0"/>
              </a:rPr>
              <a:t>Boolean Types in Solidity</a:t>
            </a:r>
          </a:p>
          <a:p>
            <a:pPr marL="285750" indent="-285750">
              <a:buFontTx/>
              <a:buChar char="-"/>
            </a:pPr>
            <a:r>
              <a:rPr lang="en-ID" sz="1800" dirty="0" err="1">
                <a:latin typeface="Roboto" panose="02000000000000000000" pitchFamily="2" charset="0"/>
              </a:rPr>
              <a:t>Pertama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kita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ngooding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seperti</a:t>
            </a:r>
            <a:r>
              <a:rPr lang="en-ID" sz="1800" dirty="0">
                <a:latin typeface="Roboto" panose="02000000000000000000" pitchFamily="2" charset="0"/>
              </a:rPr>
              <a:t> syntax </a:t>
            </a:r>
            <a:r>
              <a:rPr lang="en-ID" sz="1800" dirty="0" err="1">
                <a:latin typeface="Roboto" panose="02000000000000000000" pitchFamily="2" charset="0"/>
              </a:rPr>
              <a:t>tersebut</a:t>
            </a:r>
            <a:r>
              <a:rPr lang="en-ID" sz="1800" dirty="0">
                <a:latin typeface="Roboto" panose="02000000000000000000" pitchFamily="2" charset="0"/>
              </a:rPr>
              <a:t> .</a:t>
            </a:r>
          </a:p>
          <a:p>
            <a:pPr marL="342900" indent="-342900">
              <a:buFontTx/>
              <a:buChar char="-"/>
            </a:pPr>
            <a:r>
              <a:rPr lang="en-ID" sz="1800" dirty="0">
                <a:latin typeface="Roboto" panose="02000000000000000000" pitchFamily="2" charset="0"/>
              </a:rPr>
              <a:t>Lalu </a:t>
            </a:r>
            <a:r>
              <a:rPr lang="en-ID" sz="1800" dirty="0" err="1">
                <a:latin typeface="Roboto" panose="02000000000000000000" pitchFamily="2" charset="0"/>
              </a:rPr>
              <a:t>melakukan</a:t>
            </a:r>
            <a:r>
              <a:rPr lang="en-ID" sz="1800" dirty="0">
                <a:latin typeface="Roboto" panose="02000000000000000000" pitchFamily="2" charset="0"/>
              </a:rPr>
              <a:t> deploy</a:t>
            </a:r>
          </a:p>
          <a:p>
            <a:r>
              <a:rPr lang="en-ID" sz="1800" dirty="0">
                <a:latin typeface="Roboto" panose="02000000000000000000" pitchFamily="2" charset="0"/>
              </a:rPr>
              <a:t>Jadi Boolean </a:t>
            </a:r>
            <a:r>
              <a:rPr lang="en-ID" sz="1800" dirty="0" err="1">
                <a:latin typeface="Roboto" panose="02000000000000000000" pitchFamily="2" charset="0"/>
              </a:rPr>
              <a:t>ini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melakukan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melihat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bahwa</a:t>
            </a:r>
            <a:r>
              <a:rPr lang="en-ID" sz="1800" dirty="0">
                <a:latin typeface="Roboto" panose="02000000000000000000" pitchFamily="2" charset="0"/>
              </a:rPr>
              <a:t> variable </a:t>
            </a:r>
            <a:r>
              <a:rPr lang="en-ID" sz="1800" dirty="0" err="1">
                <a:latin typeface="Roboto" panose="02000000000000000000" pitchFamily="2" charset="0"/>
              </a:rPr>
              <a:t>diinisialisasi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dengan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nilai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defaultnya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apakay</a:t>
            </a:r>
            <a:r>
              <a:rPr lang="en-ID" sz="1800" dirty="0">
                <a:latin typeface="Roboto" panose="02000000000000000000" pitchFamily="2" charset="0"/>
              </a:rPr>
              <a:t> true </a:t>
            </a:r>
            <a:r>
              <a:rPr lang="en-ID" sz="1800" dirty="0" err="1">
                <a:latin typeface="Roboto" panose="02000000000000000000" pitchFamily="2" charset="0"/>
              </a:rPr>
              <a:t>atau</a:t>
            </a:r>
            <a:r>
              <a:rPr lang="en-ID" sz="1800" dirty="0">
                <a:latin typeface="Roboto" panose="02000000000000000000" pitchFamily="2" charset="0"/>
              </a:rPr>
              <a:t> false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F80C5D-B6D8-48A2-90D7-98F8469B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628258"/>
            <a:ext cx="6774823" cy="58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1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deploy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myBool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false </a:t>
            </a:r>
            <a:r>
              <a:rPr lang="en-US" dirty="0" err="1"/>
              <a:t>atau</a:t>
            </a:r>
            <a:r>
              <a:rPr lang="en-US" dirty="0"/>
              <a:t> true</a:t>
            </a:r>
          </a:p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kata true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setMyBool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myBool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r>
              <a:rPr lang="en-US" dirty="0"/>
              <a:t>Jadi pada operator Boolean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operator </a:t>
            </a:r>
            <a:r>
              <a:rPr lang="en-US" dirty="0" err="1"/>
              <a:t>standar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inginkan</a:t>
            </a:r>
            <a:r>
              <a:rPr lang="en-US" dirty="0"/>
              <a:t> “ Operator:!(</a:t>
            </a:r>
            <a:r>
              <a:rPr lang="en-US" dirty="0" err="1"/>
              <a:t>negasi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),&amp;&amp;(</a:t>
            </a:r>
            <a:r>
              <a:rPr lang="en-US" dirty="0" err="1"/>
              <a:t>logis</a:t>
            </a:r>
            <a:r>
              <a:rPr lang="en-US" dirty="0"/>
              <a:t> </a:t>
            </a:r>
            <a:r>
              <a:rPr lang="en-US" dirty="0" err="1"/>
              <a:t>konjungsi</a:t>
            </a:r>
            <a:r>
              <a:rPr lang="en-US" dirty="0"/>
              <a:t>,”dan”),||(</a:t>
            </a:r>
            <a:r>
              <a:rPr lang="en-US" dirty="0" err="1"/>
              <a:t>disjungsi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,”</a:t>
            </a:r>
            <a:r>
              <a:rPr lang="en-US" dirty="0" err="1"/>
              <a:t>atau</a:t>
            </a:r>
            <a:r>
              <a:rPr lang="en-US" dirty="0"/>
              <a:t>”),==(</a:t>
            </a:r>
            <a:r>
              <a:rPr lang="en-US" dirty="0" err="1"/>
              <a:t>persamaan</a:t>
            </a:r>
            <a:r>
              <a:rPr lang="en-US" dirty="0"/>
              <a:t>),!=(</a:t>
            </a:r>
            <a:r>
              <a:rPr lang="en-US" dirty="0" err="1"/>
              <a:t>ketidaksetaraan</a:t>
            </a:r>
            <a:r>
              <a:rPr lang="en-US" dirty="0"/>
              <a:t>).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4D96F66-910E-49C2-BE74-1D83ADD9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77" y="1068971"/>
            <a:ext cx="2600688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EFE41-00DD-4A48-B3E7-403656429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81" y="3379941"/>
            <a:ext cx="2667372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82" y="1114691"/>
            <a:ext cx="9724592" cy="51444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Overflow dan underflow</a:t>
            </a:r>
          </a:p>
          <a:p>
            <a:r>
              <a:rPr lang="en-ID" dirty="0"/>
              <a:t>	Pada </a:t>
            </a:r>
            <a:r>
              <a:rPr lang="en-ID" dirty="0" err="1"/>
              <a:t>versi</a:t>
            </a:r>
            <a:r>
              <a:rPr lang="en-ID" dirty="0"/>
              <a:t> Solidity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sebelumnya</a:t>
            </a:r>
            <a:r>
              <a:rPr lang="en-ID" dirty="0"/>
              <a:t> Solidity 0.8.x)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berguling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. Jika</a:t>
            </a:r>
          </a:p>
          <a:p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0 </a:t>
            </a:r>
            <a:r>
              <a:rPr lang="en-ID" dirty="0" err="1"/>
              <a:t>dengan</a:t>
            </a:r>
            <a:r>
              <a:rPr lang="en-ID" dirty="0"/>
              <a:t> 1 (0-1) pada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, </a:t>
            </a:r>
            <a:r>
              <a:rPr lang="en-ID" dirty="0" err="1"/>
              <a:t>hasilnya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-1,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, </a:t>
            </a:r>
            <a:r>
              <a:rPr lang="en-ID" dirty="0" err="1"/>
              <a:t>hasilnya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:</a:t>
            </a:r>
          </a:p>
          <a:p>
            <a:r>
              <a:rPr lang="en-ID" dirty="0"/>
              <a:t>MAX(</a:t>
            </a:r>
            <a:r>
              <a:rPr lang="en-ID" dirty="0" err="1"/>
              <a:t>Uint</a:t>
            </a:r>
            <a:r>
              <a:rPr lang="en-ID" dirty="0"/>
              <a:t>).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uint8. Kami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uint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kami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endParaRPr lang="en-ID" dirty="0"/>
          </a:p>
          <a:p>
            <a:r>
              <a:rPr lang="en-ID" dirty="0"/>
              <a:t>uint256,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bersabarlah</a:t>
            </a:r>
            <a:r>
              <a:rPr lang="en-ID" dirty="0"/>
              <a:t> </a:t>
            </a:r>
            <a:r>
              <a:rPr lang="en-ID" dirty="0" err="1"/>
              <a:t>sebentar</a:t>
            </a:r>
            <a:r>
              <a:rPr lang="en-ID" dirty="0"/>
              <a:t>. Uint8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 </a:t>
            </a:r>
            <a:r>
              <a:rPr lang="en-ID" dirty="0" err="1"/>
              <a:t>hingga</a:t>
            </a:r>
            <a:r>
              <a:rPr lang="en-ID" dirty="0"/>
              <a:t> 2^8 - 1. </a:t>
            </a:r>
            <a:r>
              <a:rPr lang="en-ID" dirty="0" err="1"/>
              <a:t>Dengan</a:t>
            </a:r>
            <a:r>
              <a:rPr lang="en-ID" dirty="0"/>
              <a:t> kata lain: uint8 </a:t>
            </a:r>
            <a:r>
              <a:rPr lang="en-ID" dirty="0" err="1"/>
              <a:t>berkisar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 </a:t>
            </a:r>
            <a:r>
              <a:rPr lang="en-ID" dirty="0" err="1"/>
              <a:t>hingga</a:t>
            </a:r>
            <a:r>
              <a:rPr lang="en-ID" dirty="0"/>
              <a:t> 255. Jika Anda</a:t>
            </a:r>
          </a:p>
          <a:p>
            <a:r>
              <a:rPr lang="en-ID" dirty="0" err="1"/>
              <a:t>kenaikan</a:t>
            </a:r>
            <a:r>
              <a:rPr lang="en-ID" dirty="0"/>
              <a:t> 255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0, </a:t>
            </a:r>
            <a:r>
              <a:rPr lang="en-ID" dirty="0" err="1"/>
              <a:t>jika</a:t>
            </a:r>
            <a:r>
              <a:rPr lang="en-ID" dirty="0"/>
              <a:t> Anda </a:t>
            </a:r>
            <a:r>
              <a:rPr lang="en-ID" dirty="0" err="1"/>
              <a:t>mengurangi</a:t>
            </a:r>
            <a:r>
              <a:rPr lang="en-ID" dirty="0"/>
              <a:t> 0,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255.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peringatan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ini</a:t>
            </a:r>
            <a:endParaRPr lang="en-ID" dirty="0"/>
          </a:p>
          <a:p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Anda </a:t>
            </a:r>
            <a:r>
              <a:rPr lang="en-ID" dirty="0" err="1"/>
              <a:t>menyimpan</a:t>
            </a:r>
            <a:r>
              <a:rPr lang="en-ID" dirty="0"/>
              <a:t> token-balance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dan </a:t>
            </a:r>
            <a:r>
              <a:rPr lang="en-ID" dirty="0" err="1"/>
              <a:t>menguranginya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memeriksa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25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  <a:p>
            <a:pPr marL="342900" indent="-342900">
              <a:buFontTx/>
              <a:buChar char="-"/>
            </a:pPr>
            <a:r>
              <a:rPr lang="en-ID" dirty="0"/>
              <a:t>Lalu </a:t>
            </a:r>
            <a:r>
              <a:rPr lang="en-ID" dirty="0" err="1"/>
              <a:t>kita</a:t>
            </a:r>
            <a:r>
              <a:rPr lang="en-ID" dirty="0"/>
              <a:t> deploy dan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memanggil</a:t>
            </a:r>
            <a:r>
              <a:rPr lang="en-ID" dirty="0"/>
              <a:t>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“myUint8 </a:t>
            </a:r>
            <a:r>
              <a:rPr lang="en-ID" dirty="0" err="1"/>
              <a:t>adalah</a:t>
            </a:r>
            <a:r>
              <a:rPr lang="en-ID" dirty="0"/>
              <a:t> 0:”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83CAA8-E83D-4704-8B85-E74349B8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5" y="1155929"/>
            <a:ext cx="6128546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174D1-F9D8-447B-B615-4C07672A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255" y="3887105"/>
            <a:ext cx="261021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5. Lalu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etherium</a:t>
            </a:r>
            <a:r>
              <a:rPr lang="en-US" dirty="0"/>
              <a:t> network dan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goerli</a:t>
            </a:r>
            <a:r>
              <a:rPr lang="en-US" dirty="0"/>
              <a:t> test network </a:t>
            </a:r>
          </a:p>
          <a:p>
            <a:r>
              <a:rPr lang="en-US" dirty="0"/>
              <a:t>6.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buy,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test faucet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509902-1F56-46C8-A29F-30FE7A5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4" y="142272"/>
            <a:ext cx="2149795" cy="3609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7955F5-13BD-44DC-9F92-52A70022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97" y="142272"/>
            <a:ext cx="2149795" cy="360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E6E3E-30D0-4AE4-B258-D305413BE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77" y="3318654"/>
            <a:ext cx="2293049" cy="32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08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decrement </a:t>
            </a:r>
            <a:r>
              <a:rPr lang="en-US" dirty="0" err="1"/>
              <a:t>ini</a:t>
            </a:r>
            <a:r>
              <a:rPr lang="en-US" dirty="0"/>
              <a:t> pada myUint8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in.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sempurna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myUint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“255:”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F46572-BDA9-4FE5-ADBA-939C9431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6" y="1266523"/>
            <a:ext cx="261974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2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solidity 0.8 difference, dan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di </a:t>
            </a:r>
            <a:r>
              <a:rPr lang="en-US" dirty="0" err="1"/>
              <a:t>gambar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dan </a:t>
            </a:r>
            <a:r>
              <a:rPr lang="en-US" dirty="0" err="1"/>
              <a:t>klik</a:t>
            </a:r>
            <a:r>
              <a:rPr lang="en-US" dirty="0"/>
              <a:t> decrement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844439-066B-4002-B627-595DC7DD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89" y="819493"/>
            <a:ext cx="4507597" cy="286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671B5-022E-4C4C-BE19-96525970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18" y="3856437"/>
            <a:ext cx="10840963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eror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pada variable “myUint8”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0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roll </a:t>
            </a:r>
            <a:r>
              <a:rPr lang="en-US" dirty="0" err="1"/>
              <a:t>lagi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koodingan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roll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silang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,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74BC5ED-00CE-4DA9-B877-99161DBB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81" y="776109"/>
            <a:ext cx="2715004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9B36-06C4-4C61-B40B-4C5D8CA7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92" y="4032493"/>
            <a:ext cx="7864763" cy="26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decrement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myUint8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“0:uint8:255”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8B8BB8-63E3-4D06-983D-78ED82E5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24" y="1114691"/>
            <a:ext cx="28769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1114691"/>
            <a:ext cx="11025935" cy="5144455"/>
          </a:xfrm>
        </p:spPr>
        <p:txBody>
          <a:bodyPr>
            <a:normAutofit/>
          </a:bodyPr>
          <a:lstStyle/>
          <a:p>
            <a:r>
              <a:rPr lang="en-US" dirty="0"/>
              <a:t>Address types</a:t>
            </a:r>
          </a:p>
          <a:p>
            <a:r>
              <a:rPr lang="en-ID" dirty="0"/>
              <a:t>Satu </a:t>
            </a:r>
            <a:r>
              <a:rPr lang="en-ID" dirty="0" err="1"/>
              <a:t>tipe</a:t>
            </a:r>
            <a:r>
              <a:rPr lang="en-ID" dirty="0"/>
              <a:t>, yang sangat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Ethereum dan Solidity,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"</a:t>
            </a:r>
            <a:r>
              <a:rPr lang="en-ID" dirty="0" err="1"/>
              <a:t>alamat</a:t>
            </a:r>
            <a:r>
              <a:rPr lang="en-ID" dirty="0"/>
              <a:t>".</a:t>
            </a:r>
          </a:p>
          <a:p>
            <a:r>
              <a:rPr lang="en-ID" dirty="0"/>
              <a:t>Ethereum </a:t>
            </a:r>
            <a:r>
              <a:rPr lang="en-ID" dirty="0" err="1"/>
              <a:t>mendukung</a:t>
            </a:r>
            <a:r>
              <a:rPr lang="en-ID" dirty="0"/>
              <a:t> transfer Eter dan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tinggal</a:t>
            </a:r>
            <a:r>
              <a:rPr lang="en-ID" dirty="0"/>
              <a:t> di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. Alamat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mentransfer</a:t>
            </a:r>
            <a:r>
              <a:rPr lang="en-ID" dirty="0"/>
              <a:t> Eter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yang </a:t>
            </a:r>
            <a:r>
              <a:rPr lang="en-ID" dirty="0" err="1"/>
              <a:t>disimpan</a:t>
            </a:r>
            <a:r>
              <a:rPr lang="en-ID" dirty="0"/>
              <a:t> di a</a:t>
            </a:r>
          </a:p>
          <a:p>
            <a:r>
              <a:rPr lang="en-ID" dirty="0" err="1"/>
              <a:t>variabel</a:t>
            </a:r>
            <a:r>
              <a:rPr lang="en-ID" dirty="0"/>
              <a:t>.</a:t>
            </a:r>
          </a:p>
          <a:p>
            <a:r>
              <a:rPr lang="en-ID" dirty="0"/>
              <a:t>Di </a:t>
            </a:r>
            <a:r>
              <a:rPr lang="en-ID" dirty="0" err="1"/>
              <a:t>situlah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.</a:t>
            </a:r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,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menampung</a:t>
            </a:r>
            <a:r>
              <a:rPr lang="en-ID" dirty="0"/>
              <a:t> 20 byte.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internal. Mari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endParaRPr lang="en-ID" dirty="0"/>
          </a:p>
          <a:p>
            <a:r>
              <a:rPr lang="en-ID" dirty="0" err="1"/>
              <a:t>Soliditas</a:t>
            </a:r>
            <a:r>
              <a:rPr lang="en-ID" dirty="0"/>
              <a:t> dan </a:t>
            </a:r>
            <a:r>
              <a:rPr lang="en-ID" dirty="0" err="1"/>
              <a:t>alamat</a:t>
            </a:r>
            <a:r>
              <a:rPr lang="en-ID" dirty="0"/>
              <a:t>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885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ID" dirty="0"/>
              <a:t>Lalu </a:t>
            </a:r>
            <a:r>
              <a:rPr lang="en-ID" dirty="0" err="1"/>
              <a:t>kita</a:t>
            </a:r>
            <a:r>
              <a:rPr lang="en-ID" dirty="0"/>
              <a:t> deploy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dibawah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38622F2-4C0C-4A8F-BA1F-6DF8C594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1" y="1114691"/>
            <a:ext cx="5879645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EB186-99A3-4EC4-B7CD-415CF2DB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887" y="3664549"/>
            <a:ext cx="2705478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8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82" y="1114691"/>
            <a:ext cx="9855992" cy="5144455"/>
          </a:xfrm>
        </p:spPr>
        <p:txBody>
          <a:bodyPr>
            <a:normAutofit/>
          </a:bodyPr>
          <a:lstStyle/>
          <a:p>
            <a:r>
              <a:rPr lang="en-US" dirty="0"/>
              <a:t>Ada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yang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dan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Bahasa </a:t>
            </a:r>
            <a:r>
              <a:rPr lang="en-US" dirty="0" err="1"/>
              <a:t>pemoggramman</a:t>
            </a:r>
            <a:r>
              <a:rPr lang="en-US" dirty="0"/>
              <a:t> lain </a:t>
            </a:r>
            <a:r>
              <a:rPr lang="en-US" dirty="0" err="1"/>
              <a:t>yaitu</a:t>
            </a:r>
            <a:r>
              <a:rPr lang="en-US" dirty="0"/>
              <a:t> ;</a:t>
            </a:r>
          </a:p>
          <a:p>
            <a:r>
              <a:rPr lang="en-US" dirty="0"/>
              <a:t>1. Smart contract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pada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sendiri</a:t>
            </a:r>
            <a:endParaRPr lang="en-US" dirty="0"/>
          </a:p>
          <a:p>
            <a:r>
              <a:rPr lang="en-US" dirty="0"/>
              <a:t>2. Smart contract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variable “</a:t>
            </a:r>
            <a:r>
              <a:rPr lang="en-US" dirty="0" err="1"/>
              <a:t>myaddress</a:t>
            </a:r>
            <a:r>
              <a:rPr lang="en-US" dirty="0"/>
              <a:t>”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juga</a:t>
            </a:r>
          </a:p>
          <a:p>
            <a:r>
              <a:rPr lang="en-US" dirty="0"/>
              <a:t>3.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</a:t>
            </a:r>
            <a:r>
              <a:rPr lang="en-US" dirty="0" err="1"/>
              <a:t>blockhain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yang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variable “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</a:t>
            </a:r>
          </a:p>
          <a:p>
            <a:r>
              <a:rPr lang="en-US" dirty="0"/>
              <a:t>4. Pada smart contact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mentransfer</a:t>
            </a:r>
            <a:r>
              <a:rPr lang="en-US" dirty="0"/>
              <a:t> dana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alamatnya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menstransfer</a:t>
            </a:r>
            <a:r>
              <a:rPr lang="en-US" dirty="0"/>
              <a:t> dana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</a:t>
            </a:r>
          </a:p>
          <a:p>
            <a:r>
              <a:rPr lang="en-US" dirty="0"/>
              <a:t>5.  </a:t>
            </a:r>
            <a:r>
              <a:rPr lang="en-US" dirty="0" err="1"/>
              <a:t>Menstransfer</a:t>
            </a:r>
            <a:r>
              <a:rPr lang="en-US" dirty="0"/>
              <a:t> ether pada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menstransfer</a:t>
            </a:r>
            <a:r>
              <a:rPr lang="en-US" dirty="0"/>
              <a:t> token ERC20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912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copy link wallet </a:t>
            </a:r>
            <a:r>
              <a:rPr lang="en-US" dirty="0" err="1"/>
              <a:t>kita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copy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setAddress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setAddress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myAddress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getbalanceOfAccount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44CF21-57FC-4FC3-85AE-79D733C5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93" y="1114691"/>
            <a:ext cx="2629267" cy="80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E3AE0-A170-42BC-A366-90AB4CEA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50" y="2056883"/>
            <a:ext cx="2695951" cy="213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B1D84-AF24-4760-AC84-2D0A03F0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88" y="4319047"/>
            <a:ext cx="2667372" cy="2172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A44A2E-D208-4DC1-9E7C-3F21786D7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14" y="4029790"/>
            <a:ext cx="2715004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 err="1"/>
              <a:t>Maka</a:t>
            </a:r>
            <a:r>
              <a:rPr lang="en-US" dirty="0"/>
              <a:t> pada </a:t>
            </a:r>
            <a:r>
              <a:rPr lang="en-US" dirty="0" err="1"/>
              <a:t>Denominasi</a:t>
            </a:r>
            <a:r>
              <a:rPr lang="en-US" dirty="0"/>
              <a:t> </a:t>
            </a:r>
            <a:r>
              <a:rPr lang="en-US" dirty="0" err="1"/>
              <a:t>Etherium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wei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10^18 </a:t>
            </a:r>
            <a:r>
              <a:rPr lang="en-US" dirty="0" err="1"/>
              <a:t>wei</a:t>
            </a:r>
            <a:r>
              <a:rPr lang="en-US" dirty="0"/>
              <a:t> </a:t>
            </a:r>
          </a:p>
          <a:p>
            <a:r>
              <a:rPr lang="en-US" dirty="0"/>
              <a:t>Jadi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99.999999-ether,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100 ether di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ether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JavaScript VM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100 ether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mainkan</a:t>
            </a:r>
            <a:r>
              <a:rPr lang="en-US" dirty="0"/>
              <a:t> dan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gas-cost </a:t>
            </a:r>
            <a:r>
              <a:rPr lang="en-US" dirty="0" err="1"/>
              <a:t>nya</a:t>
            </a:r>
            <a:r>
              <a:rPr lang="en-US" dirty="0"/>
              <a:t>.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blockchain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CFE2AF-C9C0-4AC5-BDC4-2AA4D11B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174" y="1323241"/>
            <a:ext cx="7281214" cy="23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5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42" y="1114691"/>
            <a:ext cx="9895232" cy="5144455"/>
          </a:xfrm>
        </p:spPr>
        <p:txBody>
          <a:bodyPr>
            <a:normAutofit/>
          </a:bodyPr>
          <a:lstStyle/>
          <a:p>
            <a:r>
              <a:rPr lang="en-US" dirty="0"/>
              <a:t>String Type</a:t>
            </a:r>
          </a:p>
          <a:p>
            <a:r>
              <a:rPr lang="en-ID" dirty="0"/>
              <a:t>String </a:t>
            </a:r>
            <a:r>
              <a:rPr lang="en-ID" dirty="0" err="1"/>
              <a:t>sebenarnya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Array, sangat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array byte. Jika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terdengar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rumit</a:t>
            </a:r>
            <a:r>
              <a:rPr lang="en-ID" dirty="0"/>
              <a:t>, </a:t>
            </a:r>
            <a:r>
              <a:rPr lang="en-ID" dirty="0" err="1"/>
              <a:t>izinkan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kebiasaan</a:t>
            </a:r>
            <a:r>
              <a:rPr lang="en-ID" dirty="0"/>
              <a:t> </a:t>
            </a:r>
            <a:r>
              <a:rPr lang="en-ID" dirty="0" err="1"/>
              <a:t>untuk</a:t>
            </a:r>
            <a:endParaRPr lang="en-ID" dirty="0"/>
          </a:p>
          <a:p>
            <a:r>
              <a:rPr lang="en-ID" dirty="0"/>
              <a:t>Anda yang </a:t>
            </a:r>
            <a:r>
              <a:rPr lang="en-ID" dirty="0" err="1"/>
              <a:t>agak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Solidity:</a:t>
            </a:r>
          </a:p>
          <a:p>
            <a:r>
              <a:rPr lang="en-ID" dirty="0"/>
              <a:t>- </a:t>
            </a:r>
            <a:r>
              <a:rPr lang="sv-SE" dirty="0"/>
              <a:t>Secara asli, tidak ada fungsi manipulasi String.</a:t>
            </a:r>
          </a:p>
          <a:p>
            <a:pPr marL="342900" indent="-342900">
              <a:buFontTx/>
              <a:buChar char="-"/>
            </a:pP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string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asli</a:t>
            </a:r>
            <a:endParaRPr lang="en-ID" dirty="0"/>
          </a:p>
          <a:p>
            <a:pPr marL="342900" indent="-342900">
              <a:buFontTx/>
              <a:buChar char="-"/>
            </a:pPr>
            <a:r>
              <a:rPr lang="en-ID" dirty="0"/>
              <a:t>Ada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Strings</a:t>
            </a:r>
          </a:p>
          <a:p>
            <a:pPr marL="342900" indent="-342900">
              <a:buFontTx/>
              <a:buChar char="-"/>
            </a:pPr>
            <a:r>
              <a:rPr lang="en-ID" dirty="0"/>
              <a:t>String mahal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dan </a:t>
            </a:r>
            <a:r>
              <a:rPr lang="en-ID" dirty="0" err="1"/>
              <a:t>digunakan</a:t>
            </a:r>
            <a:r>
              <a:rPr lang="en-ID" dirty="0"/>
              <a:t> di Solidity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03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574" y="1146676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web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endParaRPr lang="en-US" dirty="0"/>
          </a:p>
          <a:p>
            <a:r>
              <a:rPr lang="en-US" dirty="0"/>
              <a:t>8. Lalu </a:t>
            </a:r>
            <a:r>
              <a:rPr lang="en-US" dirty="0" err="1"/>
              <a:t>salin</a:t>
            </a:r>
            <a:r>
              <a:rPr lang="en-US" dirty="0"/>
              <a:t> link wallet </a:t>
            </a:r>
            <a:r>
              <a:rPr lang="en-US" dirty="0" err="1"/>
              <a:t>nya</a:t>
            </a:r>
            <a:r>
              <a:rPr lang="en-US" dirty="0"/>
              <a:t> pada di </a:t>
            </a:r>
            <a:r>
              <a:rPr lang="en-US" dirty="0" err="1"/>
              <a:t>bawah</a:t>
            </a:r>
            <a:r>
              <a:rPr lang="en-US" dirty="0"/>
              <a:t> account 1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taruh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web </a:t>
            </a:r>
            <a:r>
              <a:rPr lang="en-US" dirty="0" err="1"/>
              <a:t>goerli</a:t>
            </a:r>
            <a:r>
              <a:rPr lang="en-US" dirty="0"/>
              <a:t> </a:t>
            </a:r>
            <a:r>
              <a:rPr lang="en-US" dirty="0" err="1"/>
              <a:t>testnet</a:t>
            </a:r>
            <a:r>
              <a:rPr lang="en-US" dirty="0"/>
              <a:t> faucet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9. Lalu </a:t>
            </a:r>
            <a:r>
              <a:rPr lang="en-US" dirty="0" err="1"/>
              <a:t>klik</a:t>
            </a:r>
            <a:r>
              <a:rPr lang="en-US" dirty="0"/>
              <a:t> request 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0814E7-E502-4D61-A736-13770251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504"/>
            <a:ext cx="6444040" cy="45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3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997" y="1112617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myString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string yang </a:t>
            </a:r>
            <a:r>
              <a:rPr lang="en-US" dirty="0" err="1"/>
              <a:t>menampilkan</a:t>
            </a:r>
            <a:r>
              <a:rPr lang="en-US" dirty="0"/>
              <a:t> “hallo World” yang </a:t>
            </a:r>
            <a:r>
              <a:rPr lang="en-US" dirty="0" err="1"/>
              <a:t>diinisialisasi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09067F1-AD72-406C-93B8-E6E83443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423"/>
            <a:ext cx="6886132" cy="29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05B13-FAFF-4771-9277-1B032925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48" y="4178344"/>
            <a:ext cx="277216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71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string “EthereumBlockchainDeveloper.com” 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setMyString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myStirng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0;string:EthereumBlockchain-Developer.com. </a:t>
            </a:r>
            <a:r>
              <a:rPr lang="en-US" dirty="0" err="1"/>
              <a:t>Bukan</a:t>
            </a:r>
            <a:r>
              <a:rPr lang="en-US" dirty="0"/>
              <a:t> 0;string:hello world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A521EA7-3D6C-46D4-AD28-101F9513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4" y="1924547"/>
            <a:ext cx="273405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8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US" dirty="0"/>
              <a:t>Smart contract self managing funds (</a:t>
            </a:r>
            <a:r>
              <a:rPr lang="en-US" dirty="0" err="1"/>
              <a:t>Lab.deposit</a:t>
            </a:r>
            <a:r>
              <a:rPr lang="en-US" dirty="0"/>
              <a:t>/Withdraw Ether)</a:t>
            </a:r>
          </a:p>
          <a:p>
            <a:r>
              <a:rPr lang="en-US" dirty="0"/>
              <a:t>	</a:t>
            </a:r>
            <a:r>
              <a:rPr lang="en-US" dirty="0" err="1"/>
              <a:t>dimana</a:t>
            </a:r>
            <a:r>
              <a:rPr lang="en-US" dirty="0"/>
              <a:t> lab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dananya</a:t>
            </a:r>
            <a:r>
              <a:rPr lang="en-US" dirty="0"/>
              <a:t> </a:t>
            </a:r>
            <a:r>
              <a:rPr lang="en-US" dirty="0" err="1"/>
              <a:t>sendiri,lalu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ether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ethernya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menyampaikannya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orang lain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bank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pemoggramman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escrow ether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smart contract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61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044" y="3435530"/>
            <a:ext cx="8251959" cy="295424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di remix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Jadi pada “</a:t>
            </a:r>
            <a:r>
              <a:rPr lang="en-US" i="1" dirty="0" err="1"/>
              <a:t>uint</a:t>
            </a:r>
            <a:r>
              <a:rPr lang="en-US" i="1" dirty="0"/>
              <a:t> public </a:t>
            </a:r>
            <a:r>
              <a:rPr lang="en-US" i="1" dirty="0" err="1"/>
              <a:t>balanceReceived</a:t>
            </a:r>
            <a:r>
              <a:rPr lang="en-US" dirty="0"/>
              <a:t>” </a:t>
            </a:r>
            <a:r>
              <a:rPr lang="en-US" dirty="0" err="1"/>
              <a:t>ini</a:t>
            </a:r>
            <a:r>
              <a:rPr lang="en-US" dirty="0"/>
              <a:t> variable </a:t>
            </a:r>
            <a:r>
              <a:rPr lang="en-US" dirty="0" err="1"/>
              <a:t>penyimpanan</a:t>
            </a:r>
            <a:r>
              <a:rPr lang="en-US" dirty="0"/>
              <a:t> public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D8B64-F5B8-423C-B268-5944327C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9" y="435306"/>
            <a:ext cx="510276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86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ID" sz="1800" b="0" i="0" u="none" strike="noStrike" baseline="0" dirty="0">
                <a:latin typeface="DejaVuSansMono"/>
              </a:rPr>
              <a:t>“</a:t>
            </a:r>
            <a:r>
              <a:rPr lang="en-ID" sz="1800" b="0" i="0" u="none" strike="noStrike" baseline="0" dirty="0" err="1">
                <a:latin typeface="DejaVuSansMono"/>
              </a:rPr>
              <a:t>balanceReceived</a:t>
            </a:r>
            <a:r>
              <a:rPr lang="en-ID" sz="1800" b="0" i="0" u="none" strike="noStrike" baseline="0" dirty="0">
                <a:latin typeface="DejaVuSansMono"/>
              </a:rPr>
              <a:t> += </a:t>
            </a:r>
            <a:r>
              <a:rPr lang="en-ID" sz="1800" b="0" i="0" u="none" strike="noStrike" baseline="0" dirty="0" err="1">
                <a:latin typeface="DejaVuSansMono"/>
              </a:rPr>
              <a:t>msg.value</a:t>
            </a:r>
            <a:r>
              <a:rPr lang="en-ID" sz="1800" b="0" i="0" u="none" strike="noStrike" baseline="0" dirty="0">
                <a:latin typeface="DejaVuSansMono"/>
              </a:rPr>
              <a:t>” </a:t>
            </a:r>
            <a:r>
              <a:rPr lang="en-ID" sz="1800" b="0" i="0" u="none" strike="noStrike" baseline="0" dirty="0" err="1">
                <a:latin typeface="DejaVuSansMono"/>
              </a:rPr>
              <a:t>ini</a:t>
            </a:r>
            <a:r>
              <a:rPr lang="en-ID" sz="1800" b="0" i="0" u="none" strike="noStrike" baseline="0" dirty="0">
                <a:latin typeface="DejaVuSansMono"/>
              </a:rPr>
              <a:t>  </a:t>
            </a:r>
            <a:r>
              <a:rPr lang="en-ID" sz="1800" b="0" i="0" u="none" strike="noStrike" baseline="0" dirty="0" err="1">
                <a:latin typeface="DejaVuSansMono"/>
              </a:rPr>
              <a:t>adalah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objek</a:t>
            </a:r>
            <a:r>
              <a:rPr lang="en-ID" sz="1800" b="0" i="0" u="none" strike="noStrike" baseline="0" dirty="0">
                <a:latin typeface="DejaVuSansMono"/>
              </a:rPr>
              <a:t> global yang </a:t>
            </a:r>
            <a:r>
              <a:rPr lang="en-ID" sz="1800" b="0" i="0" u="none" strike="noStrike" baseline="0" dirty="0" err="1">
                <a:latin typeface="DejaVuSansMono"/>
              </a:rPr>
              <a:t>selalu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ada</a:t>
            </a:r>
            <a:r>
              <a:rPr lang="en-ID" sz="1800" b="0" i="0" u="none" strike="noStrike" baseline="0" dirty="0">
                <a:latin typeface="DejaVuSansMono"/>
              </a:rPr>
              <a:t> yang </a:t>
            </a:r>
            <a:r>
              <a:rPr lang="en-ID" sz="1800" b="0" i="0" u="none" strike="noStrike" baseline="0" dirty="0" err="1">
                <a:latin typeface="DejaVuSansMono"/>
              </a:rPr>
              <a:t>berisi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beberapa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informasi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tentang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transaksi</a:t>
            </a:r>
            <a:r>
              <a:rPr lang="en-ID" sz="1800" b="0" i="0" u="none" strike="noStrike" baseline="0" dirty="0">
                <a:latin typeface="DejaVuSansMono"/>
              </a:rPr>
              <a:t> yang </a:t>
            </a:r>
            <a:r>
              <a:rPr lang="en-ID" sz="1800" b="0" i="0" u="none" strike="noStrike" baseline="0" dirty="0" err="1">
                <a:latin typeface="DejaVuSansMono"/>
              </a:rPr>
              <a:t>sedang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berlangsung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</a:p>
          <a:p>
            <a:r>
              <a:rPr lang="en-ID" sz="1800" dirty="0">
                <a:latin typeface="DejaVuSansMono"/>
              </a:rPr>
              <a:t>“</a:t>
            </a:r>
            <a:r>
              <a:rPr lang="en-US" sz="1800" b="0" i="0" u="none" strike="noStrike" baseline="0" dirty="0">
                <a:latin typeface="DejaVuSansMono"/>
              </a:rPr>
              <a:t>function </a:t>
            </a:r>
            <a:r>
              <a:rPr lang="en-US" sz="1800" b="0" i="0" u="none" strike="noStrike" baseline="0" dirty="0" err="1">
                <a:latin typeface="DejaVuSansMono"/>
              </a:rPr>
              <a:t>getBalance</a:t>
            </a:r>
            <a:r>
              <a:rPr lang="en-US" sz="1800" b="0" i="0" u="none" strike="noStrike" baseline="0" dirty="0">
                <a:latin typeface="DejaVuSansMono"/>
              </a:rPr>
              <a:t>() public view returns(</a:t>
            </a:r>
            <a:r>
              <a:rPr lang="en-US" sz="1800" b="0" i="0" u="none" strike="noStrike" baseline="0" dirty="0" err="1">
                <a:latin typeface="DejaVuSansMono"/>
              </a:rPr>
              <a:t>uint</a:t>
            </a:r>
            <a:r>
              <a:rPr lang="en-US" sz="1800" b="0" i="0" u="none" strike="noStrike" baseline="0" dirty="0">
                <a:latin typeface="DejaVuSansMono"/>
              </a:rPr>
              <a:t>)</a:t>
            </a:r>
            <a:r>
              <a:rPr lang="en-ID" sz="1800" dirty="0">
                <a:latin typeface="DejaVuSansMono"/>
              </a:rPr>
              <a:t>” </a:t>
            </a:r>
            <a:r>
              <a:rPr lang="en-ID" sz="1800" dirty="0" err="1">
                <a:latin typeface="DejaVuSansMono"/>
              </a:rPr>
              <a:t>adalah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fungsi</a:t>
            </a:r>
            <a:r>
              <a:rPr lang="en-ID" sz="1800" dirty="0">
                <a:latin typeface="DejaVuSansMono"/>
              </a:rPr>
              <a:t> yang </a:t>
            </a:r>
            <a:r>
              <a:rPr lang="en-ID" sz="1800" dirty="0" err="1">
                <a:latin typeface="DejaVuSansMono"/>
              </a:rPr>
              <a:t>tidak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mengubah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pernyimpanan</a:t>
            </a:r>
            <a:r>
              <a:rPr lang="en-ID" sz="1800" dirty="0">
                <a:latin typeface="DejaVuSansMono"/>
              </a:rPr>
              <a:t> dan </a:t>
            </a:r>
            <a:r>
              <a:rPr lang="en-ID" sz="1800" dirty="0" err="1">
                <a:latin typeface="DejaVuSansMono"/>
              </a:rPr>
              <a:t>dapat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mengembalikkan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informasi</a:t>
            </a:r>
            <a:r>
              <a:rPr lang="en-ID" sz="1800" dirty="0">
                <a:latin typeface="DejaVuSansMono"/>
              </a:rPr>
              <a:t> </a:t>
            </a:r>
          </a:p>
          <a:p>
            <a:r>
              <a:rPr lang="en-ID" sz="1800" dirty="0">
                <a:latin typeface="DejaVuSansMono"/>
              </a:rPr>
              <a:t>“</a:t>
            </a:r>
            <a:r>
              <a:rPr lang="en-ID" sz="1800" b="0" i="0" u="none" strike="noStrike" baseline="0" dirty="0">
                <a:latin typeface="DejaVuSansMono"/>
              </a:rPr>
              <a:t>address(this).balance </a:t>
            </a:r>
            <a:r>
              <a:rPr lang="en-ID" sz="1800" b="0" i="1" u="none" strike="noStrike" baseline="0" dirty="0">
                <a:latin typeface="DejaVuSerif"/>
              </a:rPr>
              <a:t>:</a:t>
            </a:r>
            <a:r>
              <a:rPr lang="en-ID" sz="1800" b="0" i="1" u="none" strike="noStrike" baseline="0" dirty="0">
                <a:latin typeface="DejaVuSansMono"/>
              </a:rPr>
              <a:t>” </a:t>
            </a:r>
            <a:r>
              <a:rPr lang="en-ID" sz="1800" b="0" i="1" u="none" strike="noStrike" baseline="0" dirty="0" err="1">
                <a:latin typeface="DejaVuSansMono"/>
              </a:rPr>
              <a:t>adalah</a:t>
            </a:r>
            <a:r>
              <a:rPr lang="en-ID" sz="1800" b="0" i="1" u="none" strike="noStrike" baseline="0" dirty="0">
                <a:latin typeface="DejaVuSansMono"/>
              </a:rPr>
              <a:t> variable </a:t>
            </a:r>
            <a:r>
              <a:rPr lang="en-ID" sz="1800" b="0" i="1" u="none" strike="noStrike" baseline="0" dirty="0" err="1">
                <a:latin typeface="DejaVuSansMono"/>
              </a:rPr>
              <a:t>dari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alamat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tipe</a:t>
            </a:r>
            <a:r>
              <a:rPr lang="en-ID" sz="1800" b="0" i="1" u="none" strike="noStrike" baseline="0" dirty="0">
                <a:latin typeface="DejaVuSansMono"/>
              </a:rPr>
              <a:t> yang </a:t>
            </a:r>
            <a:r>
              <a:rPr lang="en-ID" sz="1800" b="0" i="1" u="none" strike="noStrike" baseline="0" dirty="0" err="1">
                <a:latin typeface="DejaVuSansMono"/>
              </a:rPr>
              <a:t>memiliki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proterti</a:t>
            </a:r>
            <a:r>
              <a:rPr lang="en-ID" sz="1800" b="0" i="1" u="none" strike="noStrike" baseline="0" dirty="0">
                <a:latin typeface="DejaVuSansMono"/>
              </a:rPr>
              <a:t> (.balance) yang </a:t>
            </a:r>
            <a:r>
              <a:rPr lang="en-ID" sz="1800" b="0" i="1" u="none" strike="noStrike" baseline="0" dirty="0" err="1">
                <a:latin typeface="DejaVuSansMono"/>
              </a:rPr>
              <a:t>memberi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jumlah</a:t>
            </a:r>
            <a:r>
              <a:rPr lang="en-ID" sz="1800" b="0" i="1" u="none" strike="noStrike" baseline="0" dirty="0">
                <a:latin typeface="DejaVuSansMono"/>
              </a:rPr>
              <a:t> ether </a:t>
            </a:r>
            <a:r>
              <a:rPr lang="en-ID" sz="1800" b="0" i="1" u="none" strike="noStrike" baseline="0" dirty="0" err="1">
                <a:latin typeface="DejaVuSansMono"/>
              </a:rPr>
              <a:t>disimpan</a:t>
            </a:r>
            <a:r>
              <a:rPr lang="en-ID" sz="1800" b="0" i="1" u="none" strike="noStrike" baseline="0" dirty="0">
                <a:latin typeface="DejaVuSansMono"/>
              </a:rPr>
              <a:t> di </a:t>
            </a:r>
            <a:r>
              <a:rPr lang="en-ID" sz="1800" b="0" i="1" u="none" strike="noStrike" baseline="0" dirty="0" err="1">
                <a:latin typeface="DejaVuSansMono"/>
              </a:rPr>
              <a:t>alamat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tersebut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294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deployed contract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B8620E-7720-4DAA-8B4C-4B6C0FEF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9" y="1074369"/>
            <a:ext cx="6096000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2F45B-C484-4F73-9F45-A3B4630A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35" y="2915922"/>
            <a:ext cx="276263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0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1 </a:t>
            </a:r>
            <a:r>
              <a:rPr lang="en-US" dirty="0" err="1"/>
              <a:t>dengan</a:t>
            </a:r>
            <a:r>
              <a:rPr lang="en-US" dirty="0"/>
              <a:t> category ether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r>
              <a:rPr lang="en-US" dirty="0"/>
              <a:t>Pada terminal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blockchain pada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162247-43F5-4784-9D07-A64647C4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3" y="1114691"/>
            <a:ext cx="299126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3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check balance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balanceReceive</a:t>
            </a:r>
            <a:r>
              <a:rPr lang="en-US" dirty="0"/>
              <a:t> dan </a:t>
            </a:r>
            <a:r>
              <a:rPr lang="en-US" dirty="0" err="1"/>
              <a:t>getBalance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D78B3C-27AC-4A09-BB55-423BDA4F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29" y="1238651"/>
            <a:ext cx="256258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 err="1"/>
              <a:t>Witdhraw</a:t>
            </a:r>
            <a:r>
              <a:rPr lang="en-US" dirty="0"/>
              <a:t> ether from Smart Contract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hapus</a:t>
            </a:r>
            <a:r>
              <a:rPr lang="en-US" dirty="0"/>
              <a:t> deployed </a:t>
            </a:r>
            <a:r>
              <a:rPr lang="en-US" dirty="0" err="1"/>
              <a:t>contacr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</a:t>
            </a:r>
            <a:r>
              <a:rPr lang="en-US" dirty="0" err="1"/>
              <a:t>isi</a:t>
            </a:r>
            <a:r>
              <a:rPr lang="en-US" dirty="0"/>
              <a:t> 1 </a:t>
            </a:r>
            <a:r>
              <a:rPr lang="en-US" dirty="0" err="1"/>
              <a:t>ther</a:t>
            </a:r>
            <a:r>
              <a:rPr lang="en-US" dirty="0"/>
              <a:t> value pada input box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r>
              <a:rPr lang="en-US" dirty="0"/>
              <a:t> pada contract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205913-41A2-4A66-8326-39912C37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6" y="1114691"/>
            <a:ext cx="5721189" cy="2030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DACE0-9826-4E92-A1FF-02CEEB88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53" y="3429000"/>
            <a:ext cx="264832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5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088" y="1114691"/>
            <a:ext cx="9526186" cy="5144455"/>
          </a:xfrm>
        </p:spPr>
        <p:txBody>
          <a:bodyPr>
            <a:normAutofit/>
          </a:bodyPr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input 1 ether ?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0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diperiksa</a:t>
            </a:r>
            <a:r>
              <a:rPr lang="en-US" dirty="0"/>
              <a:t> Kembali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2 ether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periksa</a:t>
            </a:r>
            <a:r>
              <a:rPr lang="en-US" dirty="0"/>
              <a:t> Kembali instance </a:t>
            </a:r>
            <a:r>
              <a:rPr lang="en-US" dirty="0" err="1"/>
              <a:t>kontak</a:t>
            </a:r>
            <a:r>
              <a:rPr lang="en-US" dirty="0"/>
              <a:t> yang </a:t>
            </a:r>
            <a:r>
              <a:rPr lang="en-US" dirty="0" err="1"/>
              <a:t>berinteraksi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4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error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bermasalah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kedua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944F7C-034C-410F-8201-C5D4F24F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1" y="395514"/>
            <a:ext cx="6095999" cy="3427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23EF6-3577-47D6-A210-6F1F05EB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03" y="3119431"/>
            <a:ext cx="318179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Kita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witdraw</a:t>
            </a:r>
            <a:r>
              <a:rPr lang="en-US" dirty="0"/>
              <a:t> funds </a:t>
            </a:r>
            <a:r>
              <a:rPr lang="en-US" dirty="0" err="1"/>
              <a:t>dari</a:t>
            </a:r>
            <a:r>
              <a:rPr lang="en-US" dirty="0"/>
              <a:t> smart contract </a:t>
            </a:r>
            <a:r>
              <a:rPr lang="en-US" dirty="0" err="1"/>
              <a:t>kita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account </a:t>
            </a:r>
            <a:r>
              <a:rPr lang="en-US" dirty="0" err="1"/>
              <a:t>lainnya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widthdrawMoney</a:t>
            </a:r>
            <a:r>
              <a:rPr lang="en-US" dirty="0"/>
              <a:t> pada deployed contract yang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jalanin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FF6EFC8-523D-4477-85EA-2FE84DDD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55" y="1114691"/>
            <a:ext cx="3238952" cy="3391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69DC-F795-4526-BC40-349622A6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875828"/>
            <a:ext cx="2762636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7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pada account yang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24737C-6CD1-4DFE-B5DA-2A90F45D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8" y="1114691"/>
            <a:ext cx="3543795" cy="107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3B636-DD35-4330-A433-00F9A545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0" y="2729609"/>
            <a:ext cx="709711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1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hapus</a:t>
            </a:r>
            <a:r>
              <a:rPr lang="en-US" dirty="0"/>
              <a:t> instance lama </a:t>
            </a:r>
            <a:r>
              <a:rPr lang="en-US" dirty="0" err="1"/>
              <a:t>tadi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send 1 ether pada </a:t>
            </a:r>
            <a:r>
              <a:rPr lang="en-US" dirty="0" err="1"/>
              <a:t>kolom</a:t>
            </a:r>
            <a:r>
              <a:rPr lang="en-US" dirty="0"/>
              <a:t> input </a:t>
            </a:r>
            <a:r>
              <a:rPr lang="en-US" dirty="0" err="1"/>
              <a:t>nilai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account dan </a:t>
            </a:r>
            <a:r>
              <a:rPr lang="en-US" dirty="0" err="1"/>
              <a:t>salin</a:t>
            </a:r>
            <a:r>
              <a:rPr lang="en-US" dirty="0"/>
              <a:t> link account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Kembali </a:t>
            </a:r>
            <a:r>
              <a:rPr lang="en-US" dirty="0" err="1"/>
              <a:t>ke</a:t>
            </a:r>
            <a:r>
              <a:rPr lang="en-US" dirty="0"/>
              <a:t> account </a:t>
            </a:r>
            <a:r>
              <a:rPr lang="en-US" dirty="0" err="1"/>
              <a:t>awal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paste link account target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withdrawMoney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250D20-FB5D-409D-97CC-9ED73C6E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9" y="1114691"/>
            <a:ext cx="3562847" cy="17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C7995-E069-43E9-BC22-E82F357A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84" y="3146626"/>
            <a:ext cx="258163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7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di account target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withdraw locking </a:t>
            </a:r>
            <a:r>
              <a:rPr lang="en-US" dirty="0" err="1"/>
              <a:t>dimana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C210D8-9F7C-4F99-A599-DCE33B86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94" y="1658951"/>
            <a:ext cx="3267531" cy="457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5B2A7-A278-40D7-B8D2-5D693E50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0" y="2397496"/>
            <a:ext cx="6021462" cy="36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dan instance yang lama di </a:t>
            </a:r>
            <a:r>
              <a:rPr lang="en-US" dirty="0" err="1"/>
              <a:t>hapus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send 10 ether pada </a:t>
            </a:r>
            <a:r>
              <a:rPr lang="en-US" dirty="0" err="1"/>
              <a:t>kolom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check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900293-EAC5-4F54-B627-354742A3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2" y="1367856"/>
            <a:ext cx="5433998" cy="34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26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check </a:t>
            </a:r>
            <a:r>
              <a:rPr lang="en-US" dirty="0" err="1"/>
              <a:t>getBalance</a:t>
            </a:r>
            <a:r>
              <a:rPr lang="en-US" dirty="0"/>
              <a:t> dan </a:t>
            </a:r>
            <a:r>
              <a:rPr lang="en-US" dirty="0" err="1"/>
              <a:t>lockedUntil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812FA77-1E73-4ECD-846F-746414EF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7" y="817366"/>
            <a:ext cx="281979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2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503" y="1086492"/>
            <a:ext cx="4483319" cy="5252003"/>
          </a:xfrm>
        </p:spPr>
        <p:txBody>
          <a:bodyPr>
            <a:normAutofit/>
          </a:bodyPr>
          <a:lstStyle/>
          <a:p>
            <a:r>
              <a:rPr lang="en-US" dirty="0"/>
              <a:t>Lab Shared Wallet</a:t>
            </a:r>
          </a:p>
          <a:p>
            <a:r>
              <a:rPr lang="en-US" dirty="0"/>
              <a:t>-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systax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permission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penarikan</a:t>
            </a:r>
            <a:r>
              <a:rPr lang="en-US" dirty="0"/>
              <a:t> ether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oleh </a:t>
            </a:r>
            <a:r>
              <a:rPr lang="en-US" dirty="0" err="1"/>
              <a:t>pemilik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ED92043-60D0-46F2-818E-5262C4D1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8" y="1597936"/>
            <a:ext cx="6946608" cy="30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55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92500"/>
          </a:bodyPr>
          <a:lstStyle/>
          <a:p>
            <a:r>
              <a:rPr lang="en-US" sz="1800" b="0" i="0" u="none" strike="noStrike" baseline="0" dirty="0">
                <a:latin typeface="Roboto" panose="02000000000000000000" pitchFamily="2" charset="0"/>
              </a:rPr>
              <a:t>Use Re-Usable Smart Contracts from </a:t>
            </a:r>
            <a:r>
              <a:rPr lang="en-US" sz="1800" b="0" i="0" u="none" strike="noStrike" baseline="0" dirty="0" err="1">
                <a:latin typeface="Roboto" panose="02000000000000000000" pitchFamily="2" charset="0"/>
              </a:rPr>
              <a:t>OpenZeppelin</a:t>
            </a:r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seketika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smart contract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diaudit</a:t>
            </a:r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bagian-bagian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dan </a:t>
            </a:r>
            <a:r>
              <a:rPr lang="en-US" dirty="0" err="1"/>
              <a:t>menggunakan</a:t>
            </a:r>
            <a:r>
              <a:rPr lang="en-US" dirty="0"/>
              <a:t> Kembali smart contract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diaudit</a:t>
            </a:r>
            <a:r>
              <a:rPr lang="en-US" dirty="0"/>
              <a:t> oleh </a:t>
            </a:r>
            <a:r>
              <a:rPr lang="en-US" dirty="0" err="1"/>
              <a:t>OpenZeppelin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openzeppelin</a:t>
            </a:r>
            <a:r>
              <a:rPr lang="en-US" dirty="0"/>
              <a:t> </a:t>
            </a:r>
            <a:r>
              <a:rPr lang="en-US" dirty="0" err="1"/>
              <a:t>initidak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owner()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()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Ownable.sol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1A217E-3648-48B6-9DCE-FA0D4CD9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2" y="1576188"/>
            <a:ext cx="576415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2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Permission: add allowances for external roles</a:t>
            </a:r>
          </a:p>
          <a:p>
            <a:r>
              <a:rPr lang="en-US" dirty="0"/>
              <a:t>Pada Langkah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=&gt;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uint</a:t>
            </a:r>
            <a:r>
              <a:rPr lang="en-US" dirty="0"/>
              <a:t>,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array yang </a:t>
            </a:r>
            <a:r>
              <a:rPr lang="en-US" dirty="0" err="1"/>
              <a:t>menyimpan</a:t>
            </a:r>
            <a:r>
              <a:rPr lang="en-US" dirty="0"/>
              <a:t> [0x123456…] </a:t>
            </a:r>
            <a:r>
              <a:rPr lang="en-US" dirty="0" err="1"/>
              <a:t>alamat,ke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 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ditarik</a:t>
            </a:r>
            <a:r>
              <a:rPr lang="en-US" dirty="0"/>
              <a:t> oleh </a:t>
            </a:r>
            <a:r>
              <a:rPr lang="en-US" dirty="0" err="1"/>
              <a:t>seseorang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B33C98-7304-4B69-91B2-8B7B69B9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0" y="1070160"/>
            <a:ext cx="600952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0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Roboto" panose="02000000000000000000" pitchFamily="2" charset="0"/>
              </a:rPr>
              <a:t>Improve/Fix Allowance to avoid Double-Spending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DDE4C3-4A54-4B14-BF26-46170C90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22" y="2438261"/>
            <a:ext cx="738290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10672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11. Lalu </a:t>
            </a:r>
            <a:r>
              <a:rPr lang="en-US" dirty="0" err="1"/>
              <a:t>buka</a:t>
            </a:r>
            <a:r>
              <a:rPr lang="en-US" dirty="0"/>
              <a:t> web </a:t>
            </a:r>
            <a:r>
              <a:rPr lang="en-US" dirty="0" err="1"/>
              <a:t>etherscan</a:t>
            </a:r>
            <a:r>
              <a:rPr lang="en-US" dirty="0"/>
              <a:t>, </a:t>
            </a:r>
            <a:r>
              <a:rPr lang="en-US" dirty="0" err="1"/>
              <a:t>etherscan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pada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membeli,mentransfer</a:t>
            </a:r>
            <a:r>
              <a:rPr lang="en-US" dirty="0"/>
              <a:t> dan lain-</a:t>
            </a:r>
            <a:r>
              <a:rPr lang="en-US" dirty="0" err="1"/>
              <a:t>lainnya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EFE9FB-2888-4669-A721-DC22F0E0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" y="776109"/>
            <a:ext cx="7095068" cy="43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57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Improve smart contract structure</a:t>
            </a:r>
          </a:p>
          <a:p>
            <a:r>
              <a:rPr lang="en-US" dirty="0"/>
              <a:t>Pada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file yang </a:t>
            </a:r>
            <a:r>
              <a:rPr lang="en-US" dirty="0" err="1"/>
              <a:t>sama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impor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C62110-1314-4623-9A32-7D60D65B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7" y="1114691"/>
            <a:ext cx="6116665" cy="34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3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event yang </a:t>
            </a:r>
            <a:r>
              <a:rPr lang="en-US" dirty="0" err="1"/>
              <a:t>hilang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2551B4-A10C-4C81-BCA5-01F254FD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12" y="2043604"/>
            <a:ext cx="8874048" cy="42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47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contract </a:t>
            </a:r>
            <a:r>
              <a:rPr lang="en-US" dirty="0" err="1"/>
              <a:t>sharedwallet</a:t>
            </a:r>
            <a:r>
              <a:rPr lang="en-US" dirty="0"/>
              <a:t> Ketika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deposit </a:t>
            </a:r>
            <a:r>
              <a:rPr lang="en-US" dirty="0" err="1"/>
              <a:t>atau</a:t>
            </a:r>
            <a:r>
              <a:rPr lang="en-US" dirty="0"/>
              <a:t> withdraw dana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C132C1-3D57-4F33-B5EE-74382E38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99" y="2772728"/>
            <a:ext cx="756390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4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run dan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correct pada smart contract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84AC33-E084-4B99-B1DE-829FCC34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923575"/>
            <a:ext cx="564989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0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Lab Supply Chain Project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(</a:t>
            </a:r>
            <a:r>
              <a:rPr lang="en-US" dirty="0" err="1"/>
              <a:t>ItemManager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item dan </a:t>
            </a:r>
            <a:r>
              <a:rPr lang="en-US" dirty="0" err="1"/>
              <a:t>membayarnya,memindahkannya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ratai</a:t>
            </a:r>
            <a:r>
              <a:rPr lang="en-US" dirty="0"/>
              <a:t> </a:t>
            </a:r>
            <a:r>
              <a:rPr lang="en-US" dirty="0" err="1"/>
              <a:t>pasokan</a:t>
            </a:r>
            <a:r>
              <a:rPr lang="en-US" dirty="0"/>
              <a:t> dan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D5C14A-89CC-4D79-858A-80F61AB9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" y="985750"/>
            <a:ext cx="601649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1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(</a:t>
            </a:r>
            <a:r>
              <a:rPr lang="en-US" dirty="0" err="1"/>
              <a:t>item.sol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9AF6AE4-8A6C-421E-B2C3-0997F16F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9" y="1342531"/>
            <a:ext cx="6305222" cy="42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pada file </a:t>
            </a:r>
            <a:r>
              <a:rPr lang="en-US" dirty="0" err="1"/>
              <a:t>ItemManager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change </a:t>
            </a:r>
            <a:r>
              <a:rPr lang="en-US" dirty="0" err="1"/>
              <a:t>menggunakan</a:t>
            </a:r>
            <a:r>
              <a:rPr lang="en-US" dirty="0"/>
              <a:t> item smart contract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71DC2D9-E11B-44AD-8E26-8D72D8AC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2" y="1403845"/>
            <a:ext cx="6200747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4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ownable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21B69C-91D4-42DE-87CB-B277527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3" y="1218892"/>
            <a:ext cx="5779574" cy="38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2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pada file </a:t>
            </a:r>
            <a:r>
              <a:rPr lang="en-US" dirty="0" err="1"/>
              <a:t>ItemManager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dieksekusi</a:t>
            </a:r>
            <a:r>
              <a:rPr lang="en-US" dirty="0"/>
              <a:t> oleh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BCAE14-31A2-4BB7-9324-F2A020A5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9" y="1172776"/>
            <a:ext cx="5890552" cy="42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5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windows </a:t>
            </a:r>
            <a:r>
              <a:rPr lang="en-US" dirty="0" err="1"/>
              <a:t>powershell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install truffle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“</a:t>
            </a:r>
            <a:r>
              <a:rPr lang="en-ID" sz="1800" b="0" i="0" u="none" strike="noStrike" baseline="0" dirty="0" err="1">
                <a:latin typeface="DejaVuSansMono"/>
              </a:rPr>
              <a:t>npm</a:t>
            </a:r>
            <a:r>
              <a:rPr lang="en-ID" sz="1800" b="0" i="0" u="none" strike="noStrike" baseline="0" dirty="0">
                <a:latin typeface="DejaVuSansMono"/>
              </a:rPr>
              <a:t> install -g truffle</a:t>
            </a:r>
            <a:r>
              <a:rPr lang="en-US" sz="1800" b="0" i="0" u="none" strike="noStrike" baseline="0" dirty="0">
                <a:latin typeface="DejaVuSansMono"/>
              </a:rPr>
              <a:t>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BCD06D-7E7D-4544-BD34-BC55064F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7" y="1277977"/>
            <a:ext cx="528218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04287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12.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salin</a:t>
            </a:r>
            <a:r>
              <a:rPr lang="en-US" dirty="0"/>
              <a:t> link wallet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tarus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ID" dirty="0"/>
              <a:t>. </a:t>
            </a:r>
          </a:p>
          <a:p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di </a:t>
            </a:r>
            <a:r>
              <a:rPr lang="en-ID" dirty="0" err="1"/>
              <a:t>tampilkan</a:t>
            </a:r>
            <a:r>
              <a:rPr lang="en-ID" dirty="0"/>
              <a:t> </a:t>
            </a:r>
            <a:r>
              <a:rPr lang="en-ID" dirty="0" err="1"/>
              <a:t>disini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status </a:t>
            </a:r>
            <a:r>
              <a:rPr lang="en-ID" dirty="0" err="1"/>
              <a:t>nya,transaction</a:t>
            </a:r>
            <a:r>
              <a:rPr lang="en-ID" dirty="0"/>
              <a:t> hash </a:t>
            </a:r>
            <a:r>
              <a:rPr lang="en-ID" dirty="0" err="1"/>
              <a:t>nya,block,timestamp</a:t>
            </a:r>
            <a:r>
              <a:rPr lang="en-ID" dirty="0"/>
              <a:t> dan lain-lain </a:t>
            </a:r>
            <a:r>
              <a:rPr lang="en-ID" dirty="0" err="1"/>
              <a:t>nya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E0067E-76D9-4C9B-90FF-CF6C8DFD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194"/>
            <a:ext cx="7511234" cy="41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08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malah</a:t>
            </a:r>
            <a:r>
              <a:rPr lang="en-US" dirty="0"/>
              <a:t> error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ssan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sukses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EC7A61-7952-44E2-A783-27FFC6CE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5" y="950240"/>
            <a:ext cx="5553350" cy="440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C66EA-02D1-4C46-A841-ABA06410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98" y="3347189"/>
            <a:ext cx="3828804" cy="20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7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perintahkan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“</a:t>
            </a:r>
            <a:r>
              <a:rPr lang="en-ID" sz="1800" b="0" i="0" u="none" strike="noStrike" baseline="0" dirty="0" err="1">
                <a:latin typeface="DejaVuSansMono"/>
              </a:rPr>
              <a:t>mkdir</a:t>
            </a:r>
            <a:r>
              <a:rPr lang="en-ID" sz="1800" b="0" i="0" u="none" strike="noStrike" baseline="0" dirty="0">
                <a:latin typeface="DejaVuSansMono"/>
              </a:rPr>
              <a:t> s06-eventtrigger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cd s06-eventtrigger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Ls”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827A7A-FF17-40CA-834C-F31BCAA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" y="1114691"/>
            <a:ext cx="641699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3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unbox pada react box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perintahkan</a:t>
            </a:r>
            <a:r>
              <a:rPr lang="en-US" dirty="0"/>
              <a:t> “truffle unbox react”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CFAD0C-E4E7-4381-8975-D2F00ADC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6" y="1115504"/>
            <a:ext cx="601111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9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hapus</a:t>
            </a:r>
            <a:r>
              <a:rPr lang="en-US" dirty="0"/>
              <a:t> file “</a:t>
            </a:r>
            <a:r>
              <a:rPr lang="en-US" dirty="0" err="1"/>
              <a:t>SimpleStorage.sol</a:t>
            </a:r>
            <a:r>
              <a:rPr lang="en-US" dirty="0"/>
              <a:t>” </a:t>
            </a:r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file </a:t>
            </a:r>
            <a:r>
              <a:rPr lang="en-US" dirty="0" err="1"/>
              <a:t>item.sol,itemmanager.sol</a:t>
            </a:r>
            <a:r>
              <a:rPr lang="en-US" dirty="0"/>
              <a:t> dan </a:t>
            </a:r>
            <a:r>
              <a:rPr lang="en-US" dirty="0" err="1"/>
              <a:t>ownable.sol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89424DD-82A1-C3D3-44D0-76A07282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22" y="2050708"/>
            <a:ext cx="4448796" cy="2286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942E2-D4FF-2C4E-0F8A-660D25BB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6" y="3480099"/>
            <a:ext cx="460121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31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214" y="1114691"/>
            <a:ext cx="8065059" cy="5144455"/>
          </a:xfrm>
        </p:spPr>
        <p:txBody>
          <a:bodyPr>
            <a:normAutofit/>
          </a:bodyPr>
          <a:lstStyle/>
          <a:p>
            <a:r>
              <a:rPr lang="en-US" dirty="0"/>
              <a:t>Lalu pada file migration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file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</a:p>
          <a:p>
            <a:pPr algn="l"/>
            <a:r>
              <a:rPr lang="en-US" sz="1800" b="0" i="0" u="none" strike="noStrike" baseline="0" dirty="0">
                <a:latin typeface="DejaVuSansMono"/>
              </a:rPr>
              <a:t>var </a:t>
            </a:r>
            <a:r>
              <a:rPr lang="en-US" sz="1800" b="0" i="0" u="none" strike="noStrike" baseline="0" dirty="0" err="1">
                <a:latin typeface="DejaVuSansMono"/>
              </a:rPr>
              <a:t>ItemManager</a:t>
            </a:r>
            <a:r>
              <a:rPr lang="en-US" sz="1800" b="0" i="0" u="none" strike="noStrike" baseline="0" dirty="0">
                <a:latin typeface="DejaVuSansMono"/>
              </a:rPr>
              <a:t> = </a:t>
            </a:r>
            <a:r>
              <a:rPr lang="en-US" sz="1800" b="0" i="0" u="none" strike="noStrike" baseline="0" dirty="0" err="1">
                <a:latin typeface="DejaVuSansMono"/>
              </a:rPr>
              <a:t>artifacts.require</a:t>
            </a:r>
            <a:r>
              <a:rPr lang="en-US" sz="1800" b="0" i="0" u="none" strike="noStrike" baseline="0" dirty="0">
                <a:latin typeface="DejaVuSansMono"/>
              </a:rPr>
              <a:t>("./</a:t>
            </a:r>
            <a:r>
              <a:rPr lang="en-US" sz="1800" b="0" i="0" u="none" strike="noStrike" baseline="0" dirty="0" err="1">
                <a:latin typeface="DejaVuSansMono"/>
              </a:rPr>
              <a:t>ItemManager.sol</a:t>
            </a:r>
            <a:r>
              <a:rPr lang="en-US" sz="1800" b="0" i="0" u="none" strike="noStrike" baseline="0" dirty="0">
                <a:latin typeface="DejaVuSansMono"/>
              </a:rPr>
              <a:t>");</a:t>
            </a:r>
          </a:p>
          <a:p>
            <a:pPr algn="l"/>
            <a:r>
              <a:rPr lang="en-ID" sz="1800" b="0" i="0" u="none" strike="noStrike" baseline="0" dirty="0" err="1">
                <a:latin typeface="DejaVuSansMono"/>
              </a:rPr>
              <a:t>module.exports</a:t>
            </a:r>
            <a:r>
              <a:rPr lang="en-ID" sz="1800" b="0" i="0" u="none" strike="noStrike" baseline="0" dirty="0">
                <a:latin typeface="DejaVuSansMono"/>
              </a:rPr>
              <a:t> = function(deployer) {</a:t>
            </a:r>
          </a:p>
          <a:p>
            <a:pPr algn="l"/>
            <a:r>
              <a:rPr lang="en-ID" sz="1800" b="0" i="0" u="none" strike="noStrike" baseline="0" dirty="0" err="1">
                <a:latin typeface="DejaVuSansMono"/>
              </a:rPr>
              <a:t>deployer.deploy</a:t>
            </a:r>
            <a:r>
              <a:rPr lang="en-ID" sz="1800" b="0" i="0" u="none" strike="noStrike" baseline="0" dirty="0">
                <a:latin typeface="DejaVuSansMono"/>
              </a:rPr>
              <a:t>(</a:t>
            </a:r>
            <a:r>
              <a:rPr lang="en-ID" sz="1800" b="0" i="0" u="none" strike="noStrike" baseline="0" dirty="0" err="1">
                <a:latin typeface="DejaVuSansMono"/>
              </a:rPr>
              <a:t>ItemManager</a:t>
            </a:r>
            <a:r>
              <a:rPr lang="en-ID" sz="1800" b="0" i="0" u="none" strike="noStrike" baseline="0" dirty="0">
                <a:latin typeface="DejaVuSansMono"/>
              </a:rPr>
              <a:t>);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};</a:t>
            </a:r>
          </a:p>
          <a:p>
            <a:pPr algn="l"/>
            <a:endParaRPr lang="en-ID" sz="1800" dirty="0">
              <a:latin typeface="DejaVuSansMono"/>
            </a:endParaRPr>
          </a:p>
          <a:p>
            <a:pPr algn="l"/>
            <a:r>
              <a:rPr lang="en-ID" sz="1800" dirty="0">
                <a:latin typeface="DejaVuSansMono"/>
              </a:rPr>
              <a:t>Dan </a:t>
            </a:r>
            <a:r>
              <a:rPr lang="en-ID" sz="1800" dirty="0" err="1">
                <a:latin typeface="DejaVuSansMono"/>
              </a:rPr>
              <a:t>kita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moifikasi</a:t>
            </a:r>
            <a:r>
              <a:rPr lang="en-ID" sz="1800" dirty="0">
                <a:latin typeface="DejaVuSansMono"/>
              </a:rPr>
              <a:t> juga file truffle-config.js </a:t>
            </a:r>
            <a:r>
              <a:rPr lang="en-ID" sz="1800" dirty="0" err="1">
                <a:latin typeface="DejaVuSansMono"/>
              </a:rPr>
              <a:t>nya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dengan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versi</a:t>
            </a:r>
            <a:r>
              <a:rPr lang="en-ID" sz="1800" dirty="0">
                <a:latin typeface="DejaVuSansMono"/>
              </a:rPr>
              <a:t> compiler </a:t>
            </a:r>
            <a:r>
              <a:rPr lang="en-ID" sz="1800" dirty="0" err="1">
                <a:latin typeface="DejaVuSansMono"/>
              </a:rPr>
              <a:t>nya</a:t>
            </a:r>
            <a:r>
              <a:rPr lang="en-ID" sz="1800" dirty="0">
                <a:latin typeface="DejaVuSansMono"/>
              </a:rPr>
              <a:t> :</a:t>
            </a:r>
          </a:p>
          <a:p>
            <a:pPr algn="l"/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EC17B9-531A-3FCC-00C0-6DFFD2E2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40" y="4284218"/>
            <a:ext cx="5517039" cy="24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55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pada </a:t>
            </a:r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“migrate”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87FE81-E5BB-788B-6195-13FD00D9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2" y="1520723"/>
            <a:ext cx="553920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8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html </a:t>
            </a:r>
            <a:r>
              <a:rPr lang="en-US" dirty="0" err="1"/>
              <a:t>nya</a:t>
            </a:r>
            <a:r>
              <a:rPr lang="en-US" dirty="0"/>
              <a:t> dan interact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browser </a:t>
            </a:r>
            <a:r>
              <a:rPr lang="en-US" dirty="0" err="1"/>
              <a:t>tadi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file “client/App.js”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EE95378-EB3E-32D8-B015-2188F549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4" y="1325025"/>
            <a:ext cx="40105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59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pada file app.js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reder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pada </a:t>
            </a:r>
            <a:r>
              <a:rPr lang="en-US" dirty="0" err="1"/>
              <a:t>handleinputchange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725837-E096-88A1-73D8-EA3C07C7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4" y="817366"/>
            <a:ext cx="5915851" cy="1771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B3C19-55EA-8553-58B3-FFFD9A92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77" y="3530447"/>
            <a:ext cx="556337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25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perntah</a:t>
            </a:r>
            <a:r>
              <a:rPr lang="en-US" dirty="0"/>
              <a:t> </a:t>
            </a:r>
            <a:r>
              <a:rPr lang="en-US" dirty="0" err="1"/>
              <a:t>kan”npm</a:t>
            </a:r>
            <a:r>
              <a:rPr lang="en-US" dirty="0"/>
              <a:t> start” pada </a:t>
            </a:r>
            <a:r>
              <a:rPr lang="en-US" dirty="0" err="1"/>
              <a:t>powershell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96F6FD-4AFF-7588-C211-7BA62A92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30" y="1958329"/>
            <a:ext cx="488700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5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dan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“localhost 8545”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9BDF-604D-3766-AB92-0A15E144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24" y="1118865"/>
            <a:ext cx="322942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971" y="1009176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13.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pojok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create account </a:t>
            </a:r>
          </a:p>
          <a:p>
            <a:r>
              <a:rPr lang="en-US" dirty="0"/>
              <a:t>14. Lalu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create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E59F00-305C-4E5F-8F0D-6CA0653B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8" y="442558"/>
            <a:ext cx="3372321" cy="563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FC3CD-A2C9-4507-97F6-C2A32A5A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86" y="442558"/>
            <a:ext cx="3410426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09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migrasi</a:t>
            </a:r>
            <a:r>
              <a:rPr lang="en-US" dirty="0"/>
              <a:t> pada smart contract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truffle developer,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di truffle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dan </a:t>
            </a:r>
            <a:r>
              <a:rPr lang="en-US" dirty="0" err="1"/>
              <a:t>menonaktifkan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8672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pada </a:t>
            </a:r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truffle developer console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dan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peribadi</a:t>
            </a:r>
            <a:r>
              <a:rPr lang="en-US" dirty="0"/>
              <a:t> </a:t>
            </a:r>
          </a:p>
          <a:p>
            <a:r>
              <a:rPr lang="en-ID" dirty="0"/>
              <a:t>-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buka</a:t>
            </a:r>
            <a:r>
              <a:rPr lang="en-ID" dirty="0"/>
              <a:t> </a:t>
            </a:r>
            <a:r>
              <a:rPr lang="en-ID" dirty="0" err="1"/>
              <a:t>metamask</a:t>
            </a:r>
            <a:r>
              <a:rPr lang="en-ID" dirty="0"/>
              <a:t> dan </a:t>
            </a:r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klik</a:t>
            </a:r>
            <a:r>
              <a:rPr lang="en-ID" dirty="0"/>
              <a:t> import account </a:t>
            </a:r>
            <a:r>
              <a:rPr lang="en-ID" dirty="0" err="1"/>
              <a:t>nya</a:t>
            </a:r>
            <a:r>
              <a:rPr lang="en-ID" dirty="0"/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707B10-3D3A-A2E8-2257-565A3990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" y="1372802"/>
            <a:ext cx="5938554" cy="103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F8019-B3C3-249A-ED1C-47642FA9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59" y="3001360"/>
            <a:ext cx="288647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private key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96BCE5-0CA8-4944-DD5D-298B35A6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07" y="1350109"/>
            <a:ext cx="322942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64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274E10-B67D-7933-D397-ACA79BDE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620719"/>
            <a:ext cx="544109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2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pada file app.js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pada </a:t>
            </a:r>
            <a:r>
              <a:rPr lang="en-US" dirty="0" err="1"/>
              <a:t>commponentdidmount</a:t>
            </a:r>
            <a:endParaRPr lang="en-US" dirty="0"/>
          </a:p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9C34E3-7191-E6AC-9635-C3B4BEF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57" y="1114691"/>
            <a:ext cx="5087060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57C9-8496-0AEC-3411-62921F12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74" y="3119840"/>
            <a:ext cx="481079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9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transfer pada wallet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trfuffle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remix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DC4C9E-A24D-891B-CD4A-BCF859BB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9" y="994978"/>
            <a:ext cx="3267531" cy="4972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69D0A-7F3B-43AF-08C7-ACDAF481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96" y="2659526"/>
            <a:ext cx="668748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413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perintahkan</a:t>
            </a:r>
            <a:r>
              <a:rPr lang="en-US" dirty="0"/>
              <a:t> </a:t>
            </a:r>
            <a:r>
              <a:rPr lang="en-US" dirty="0" err="1"/>
              <a:t>poweershell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“ truffle test </a:t>
            </a:r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add unit test pada </a:t>
            </a:r>
            <a:r>
              <a:rPr lang="en-US" dirty="0" err="1"/>
              <a:t>smartcontrack</a:t>
            </a:r>
            <a:r>
              <a:rPr lang="en-US" dirty="0"/>
              <a:t> </a:t>
            </a:r>
            <a:r>
              <a:rPr lang="en-US"/>
              <a:t>kita</a:t>
            </a:r>
            <a:endParaRPr lang="en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460DB3-495B-AA67-2F10-D1DF8BC5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6" y="1357596"/>
            <a:ext cx="618258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7384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412426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3070</Words>
  <Application>Microsoft Office PowerPoint</Application>
  <PresentationFormat>Widescreen</PresentationFormat>
  <Paragraphs>219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Avenir Next LT Pro</vt:lpstr>
      <vt:lpstr>Avenir Next LT Pro Light</vt:lpstr>
      <vt:lpstr>DejaVuSansMono</vt:lpstr>
      <vt:lpstr>DejaVuSerif</vt:lpstr>
      <vt:lpstr>Georgia Pro Semibold</vt:lpstr>
      <vt:lpstr>Roboto</vt:lpstr>
      <vt:lpstr>RocaVTI</vt:lpstr>
      <vt:lpstr>Etherium Blockchain Developer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Etherium Blockchain Developer Guide</dc:title>
  <dc:creator>Tegar Pandji</dc:creator>
  <cp:lastModifiedBy>Tegar Pandji</cp:lastModifiedBy>
  <cp:revision>5</cp:revision>
  <dcterms:created xsi:type="dcterms:W3CDTF">2022-04-11T13:12:52Z</dcterms:created>
  <dcterms:modified xsi:type="dcterms:W3CDTF">2022-04-18T12:27:50Z</dcterms:modified>
</cp:coreProperties>
</file>